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media/image7.jpg" ContentType="image/jpg"/>
  <Override PartName="/ppt/media/image9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0" r:id="rId5"/>
    <p:sldId id="265" r:id="rId6"/>
    <p:sldId id="266" r:id="rId7"/>
    <p:sldId id="274" r:id="rId8"/>
    <p:sldId id="267" r:id="rId9"/>
    <p:sldId id="268" r:id="rId10"/>
    <p:sldId id="275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4196"/>
    <a:srgbClr val="4E86C0"/>
    <a:srgbClr val="5B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651" autoAdjust="0"/>
  </p:normalViewPr>
  <p:slideViewPr>
    <p:cSldViewPr>
      <p:cViewPr>
        <p:scale>
          <a:sx n="87" d="100"/>
          <a:sy n="87" d="100"/>
        </p:scale>
        <p:origin x="51" y="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9165E-5524-49E0-A142-544EAFDBE258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7FF72-E60E-4F4C-9E10-77CAE52C8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128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B518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34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246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95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25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265772"/>
            <a:ext cx="9865096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4"/>
            <a:ext cx="11017224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3258"/>
            <a:ext cx="12192000" cy="3111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239201"/>
            <a:ext cx="1122602" cy="8023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8936"/>
          <a:stretch/>
        </p:blipFill>
        <p:spPr>
          <a:xfrm>
            <a:off x="10624727" y="1041573"/>
            <a:ext cx="1282172" cy="72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579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5B518E"/>
        </a:buClr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5B518E"/>
        </a:buClr>
        <a:buFont typeface="Arial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5B518E"/>
        </a:buClr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5B518E"/>
        </a:buClr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5B518E"/>
        </a:buClr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87F6-366A-4B0F-8FEA-CC100EF057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Clinical Advice in Community Pharmacies:</a:t>
            </a:r>
            <a:br>
              <a:rPr lang="en-GB" b="1" dirty="0"/>
            </a:br>
            <a:r>
              <a:rPr lang="en-GB" b="1" dirty="0"/>
              <a:t>Findings from a national audit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81F6CAD-D4D0-463D-9A59-28FB51C370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 name of presenter here </a:t>
            </a:r>
          </a:p>
        </p:txBody>
      </p:sp>
    </p:spTree>
    <p:extLst>
      <p:ext uri="{BB962C8B-B14F-4D97-AF65-F5344CB8AC3E}">
        <p14:creationId xmlns:p14="http://schemas.microsoft.com/office/powerpoint/2010/main" val="267581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Calibri"/>
              </a:rPr>
              <a:t>Conclusions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06AE1AF-BDED-43B8-BE6C-E6DAD0EE63D2}"/>
              </a:ext>
            </a:extLst>
          </p:cNvPr>
          <p:cNvSpPr/>
          <p:nvPr/>
        </p:nvSpPr>
        <p:spPr>
          <a:xfrm>
            <a:off x="7464152" y="2204864"/>
            <a:ext cx="3898520" cy="27363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B8B61-F292-4D78-B1FF-B6C98706E80B}"/>
              </a:ext>
            </a:extLst>
          </p:cNvPr>
          <p:cNvSpPr txBox="1"/>
          <p:nvPr/>
        </p:nvSpPr>
        <p:spPr>
          <a:xfrm>
            <a:off x="479376" y="1727365"/>
            <a:ext cx="6768752" cy="4355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Calibri"/>
              </a:rPr>
              <a:t>Patients value the advice that they can receive from local pharmacies…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Calibri"/>
              </a:rPr>
              <a:t>… and this is taking considerable pressure of other parts of the NHS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Calibri"/>
              </a:rPr>
              <a:t>But </a:t>
            </a:r>
            <a:r>
              <a:rPr lang="en-GB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Calibri"/>
              </a:rPr>
              <a:t>pharmacies are struggling to sustain this level of support given the financial and workload challenges they face, particularly in light of the pandemic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Calibri"/>
              </a:rPr>
              <a:t>Pharmacies need appropriate funding and support for their critical role</a:t>
            </a:r>
          </a:p>
        </p:txBody>
      </p:sp>
    </p:spTree>
    <p:extLst>
      <p:ext uri="{BB962C8B-B14F-4D97-AF65-F5344CB8AC3E}">
        <p14:creationId xmlns:p14="http://schemas.microsoft.com/office/powerpoint/2010/main" val="73423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Community pharmacy: an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544" y="1844824"/>
            <a:ext cx="9133791" cy="41044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dirty="0"/>
              <a:t>11,200 pharmacies in England situated in high-street locations, supermarkets and residential neighbourhoods</a:t>
            </a:r>
          </a:p>
          <a:p>
            <a:pPr lvl="1"/>
            <a:endParaRPr lang="en-GB" sz="2400" dirty="0"/>
          </a:p>
          <a:p>
            <a:pPr marL="228600" indent="-228600">
              <a:spcBef>
                <a:spcPts val="1000"/>
              </a:spcBef>
            </a:pPr>
            <a:r>
              <a:rPr lang="en-GB" sz="2800" b="1" dirty="0">
                <a:ea typeface="+mn-lt"/>
                <a:cs typeface="+mn-lt"/>
              </a:rPr>
              <a:t>89%</a:t>
            </a:r>
            <a:r>
              <a:rPr lang="en-GB" sz="2800" dirty="0">
                <a:ea typeface="+mn-lt"/>
                <a:cs typeface="+mn-lt"/>
              </a:rPr>
              <a:t> of the population can reach their local community pharmacy within a </a:t>
            </a:r>
            <a:r>
              <a:rPr lang="en-GB" sz="2800" b="1" dirty="0">
                <a:ea typeface="+mn-lt"/>
                <a:cs typeface="+mn-lt"/>
              </a:rPr>
              <a:t>20 minute walk</a:t>
            </a:r>
            <a:endParaRPr lang="en-GB" sz="2800" dirty="0">
              <a:ea typeface="+mn-lt"/>
              <a:cs typeface="+mn-lt"/>
            </a:endParaRPr>
          </a:p>
          <a:p>
            <a:pPr marL="228600" indent="-228600">
              <a:spcBef>
                <a:spcPts val="1000"/>
              </a:spcBef>
            </a:pPr>
            <a:endParaRPr lang="en-GB" sz="2800" dirty="0">
              <a:ea typeface="+mn-lt"/>
              <a:cs typeface="+mn-lt"/>
            </a:endParaRPr>
          </a:p>
          <a:p>
            <a:r>
              <a:rPr lang="en-GB" sz="2800" dirty="0">
                <a:ea typeface="+mn-lt"/>
                <a:cs typeface="+mn-lt"/>
              </a:rPr>
              <a:t>An estimated </a:t>
            </a:r>
            <a:r>
              <a:rPr lang="en-GB" sz="2800" b="1" dirty="0">
                <a:ea typeface="+mn-lt"/>
                <a:cs typeface="+mn-lt"/>
              </a:rPr>
              <a:t>1.6 million visits </a:t>
            </a:r>
            <a:r>
              <a:rPr lang="en-GB" sz="2800" dirty="0">
                <a:ea typeface="+mn-lt"/>
                <a:cs typeface="+mn-lt"/>
              </a:rPr>
              <a:t>take place daily, of which 1.2 million are for health-related reasons</a:t>
            </a:r>
            <a:endParaRPr lang="en-GB" dirty="0"/>
          </a:p>
          <a:p>
            <a:endParaRPr lang="en-GB" sz="2800" dirty="0">
              <a:solidFill>
                <a:srgbClr val="FF0000"/>
              </a:solidFill>
            </a:endParaRPr>
          </a:p>
        </p:txBody>
      </p:sp>
      <p:pic>
        <p:nvPicPr>
          <p:cNvPr id="4" name="Picture 3" descr="A picture containing toiletry, cosmetic&#10;&#10;Description automatically generated">
            <a:extLst>
              <a:ext uri="{FF2B5EF4-FFF2-40B4-BE49-F238E27FC236}">
                <a16:creationId xmlns:a16="http://schemas.microsoft.com/office/drawing/2014/main" id="{F0C32D1C-8E62-4BBA-9F6C-0295526F9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28" y="1894960"/>
            <a:ext cx="742950" cy="948690"/>
          </a:xfrm>
          <a:prstGeom prst="rect">
            <a:avLst/>
          </a:prstGeom>
        </p:spPr>
      </p:pic>
      <p:pic>
        <p:nvPicPr>
          <p:cNvPr id="8" name="Picture 7" descr="A picture containing remote&#10;&#10;Description automatically generated">
            <a:extLst>
              <a:ext uri="{FF2B5EF4-FFF2-40B4-BE49-F238E27FC236}">
                <a16:creationId xmlns:a16="http://schemas.microsoft.com/office/drawing/2014/main" id="{B628B24B-35D9-46D1-9975-867C4E2804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83" y="3396177"/>
            <a:ext cx="1234440" cy="1131570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7EB526-DE86-4B8E-BB00-A66AE2F7BF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78" y="4797152"/>
            <a:ext cx="1085850" cy="98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29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 first port of call for minor health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72816"/>
            <a:ext cx="6192445" cy="410445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Pharmacies long promoted as a first port of call by the NHS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Nearly all pharmacies are Healthy Living Pharmacies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Formal route for referrals for minor conditions from NHS 111 via the </a:t>
            </a:r>
            <a:r>
              <a:rPr lang="en-US" sz="2800" b="1" dirty="0">
                <a:cs typeface="Calibri"/>
              </a:rPr>
              <a:t>Community Pharmacist Consultation Service (CPCS)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cs typeface="Calibri"/>
              </a:rPr>
              <a:t>Referrals from GP practices rolling out this autumn</a:t>
            </a:r>
          </a:p>
          <a:p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B29D3A73-6335-4A32-A0F7-745DB2EE083A}"/>
              </a:ext>
            </a:extLst>
          </p:cNvPr>
          <p:cNvSpPr/>
          <p:nvPr/>
        </p:nvSpPr>
        <p:spPr>
          <a:xfrm>
            <a:off x="7680176" y="2276872"/>
            <a:ext cx="4042536" cy="3024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7045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 first port of call for minor health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72816"/>
            <a:ext cx="6552728" cy="410445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Pharmacies do not record individual advice consultations with patients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But patients seem to be visiting them more and more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A recent PAGB survey found people were more likely to visit a pharmacy for advice since the COVID-19 pandemic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We expect this trend to continue </a:t>
            </a: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B29D3A73-6335-4A32-A0F7-745DB2EE083A}"/>
              </a:ext>
            </a:extLst>
          </p:cNvPr>
          <p:cNvSpPr/>
          <p:nvPr/>
        </p:nvSpPr>
        <p:spPr>
          <a:xfrm>
            <a:off x="7680176" y="2276872"/>
            <a:ext cx="4042536" cy="3024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9013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Calibri"/>
              </a:rPr>
              <a:t>Pharmacy funding for advice consultations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1844824"/>
            <a:ext cx="6624493" cy="41044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CPCS referrals have a fee attached: over 300,000 consultations since October 2019</a:t>
            </a:r>
            <a:endParaRPr lang="en-US" sz="2800" dirty="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ea typeface="+mn-lt"/>
                <a:cs typeface="+mn-lt"/>
              </a:rPr>
              <a:t>Core pharmacy funding does include some monies for ‘self-care’ advice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ea typeface="+mn-lt"/>
                <a:cs typeface="+mn-lt"/>
              </a:rPr>
              <a:t>But this is not linked to the actual numbers of people pharmacies help…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ea typeface="+mn-lt"/>
                <a:cs typeface="+mn-lt"/>
              </a:rPr>
              <a:t>… and this role is increasing beyond what national negotiators believe is covered by this funding element </a:t>
            </a:r>
          </a:p>
          <a:p>
            <a:endParaRPr lang="en-GB" sz="2800" dirty="0">
              <a:cs typeface="Calibri"/>
            </a:endParaRPr>
          </a:p>
          <a:p>
            <a:endParaRPr lang="en-GB" sz="2800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C9D074-96A6-4974-BB66-CDC0A720A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6773" y="2286000"/>
            <a:ext cx="3968368" cy="28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702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Calibri"/>
              </a:rPr>
              <a:t>PSNC’s Pharmacy Advice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11" y="1830447"/>
            <a:ext cx="7330074" cy="410445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PSNC is the national negotiator for community pharmacies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They asked pharmacies to record their patient consultations on a single day in June or July 2020 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ea typeface="+mn-lt"/>
                <a:cs typeface="+mn-lt"/>
              </a:rPr>
              <a:t>9,411 pharmacies in England took part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198,043 patient consultations were recorded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cs typeface="Calibri"/>
              </a:rPr>
              <a:t>All of these were outside formal referral routes</a:t>
            </a: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b="1" dirty="0">
                <a:cs typeface="Calibri"/>
              </a:rPr>
              <a:t>The average pharmacy carries out around 15 of these informal patient consultations per day</a:t>
            </a:r>
            <a:r>
              <a:rPr lang="en-US" sz="2800" dirty="0">
                <a:cs typeface="Calibri"/>
              </a:rPr>
              <a:t> </a:t>
            </a:r>
            <a:endParaRPr lang="en-US" sz="2800" dirty="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ea typeface="+mn-lt"/>
              <a:cs typeface="+mn-lt"/>
            </a:endParaRPr>
          </a:p>
          <a:p>
            <a:endParaRPr lang="en-GB" sz="2800" dirty="0">
              <a:cs typeface="Calibri"/>
            </a:endParaRPr>
          </a:p>
          <a:p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0E5EB772-CE33-4CD7-91FB-85606C41D771}"/>
              </a:ext>
            </a:extLst>
          </p:cNvPr>
          <p:cNvSpPr/>
          <p:nvPr/>
        </p:nvSpPr>
        <p:spPr>
          <a:xfrm>
            <a:off x="8153400" y="2438400"/>
            <a:ext cx="3781044" cy="2520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9975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Calibri"/>
              </a:rPr>
              <a:t>What do the consultations look like?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196752"/>
            <a:ext cx="5832648" cy="410445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US" sz="2800" dirty="0">
                <a:ea typeface="+mn-lt"/>
                <a:cs typeface="+mn-lt"/>
              </a:rPr>
              <a:t>79% were carried out face-to-face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US" sz="2800" dirty="0">
                <a:ea typeface="+mn-lt"/>
                <a:cs typeface="+mn-lt"/>
              </a:rPr>
              <a:t>20% were carried out by telephone, with very few carried out online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GB" sz="2800" dirty="0"/>
              <a:t>63% of patients required the pharmacy team to respond to their symptoms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GB" sz="2800" dirty="0"/>
              <a:t>18% sought help for an existing medical condition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GB" sz="2800" dirty="0"/>
              <a:t>9% needed healthy living advice</a:t>
            </a:r>
            <a:endParaRPr lang="en-US" sz="2800" dirty="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endParaRPr lang="en-US" sz="2600" dirty="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endParaRPr lang="en-US" sz="2600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600" dirty="0">
              <a:ea typeface="+mn-lt"/>
              <a:cs typeface="+mn-lt"/>
            </a:endParaRPr>
          </a:p>
          <a:p>
            <a:endParaRPr lang="en-GB" sz="2600" dirty="0">
              <a:cs typeface="Calibri"/>
            </a:endParaRPr>
          </a:p>
          <a:p>
            <a:endParaRPr lang="en-GB" sz="2600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6E878822-287A-49FA-8D6B-3C7CB0EBC8CD}"/>
              </a:ext>
            </a:extLst>
          </p:cNvPr>
          <p:cNvSpPr/>
          <p:nvPr/>
        </p:nvSpPr>
        <p:spPr>
          <a:xfrm>
            <a:off x="6960096" y="2119806"/>
            <a:ext cx="4470292" cy="2826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150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Calibri"/>
              </a:rPr>
              <a:t>What do the consultations look like?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376772"/>
            <a:ext cx="6336704" cy="410445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US" sz="2800" dirty="0">
                <a:ea typeface="+mn-lt"/>
                <a:cs typeface="+mn-lt"/>
              </a:rPr>
              <a:t>92% resulted in advice being given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US" sz="2800" dirty="0">
                <a:ea typeface="+mn-lt"/>
                <a:cs typeface="+mn-lt"/>
              </a:rPr>
              <a:t>In just 49% of consultations this was accompanied by the sale of a medicine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US" sz="2800" dirty="0">
                <a:ea typeface="+mn-lt"/>
                <a:cs typeface="+mn-lt"/>
              </a:rPr>
              <a:t>Appropriate advice alone was given in 43% of consultations 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r>
              <a:rPr lang="en-US" sz="2800" dirty="0">
                <a:ea typeface="+mn-lt"/>
                <a:cs typeface="+mn-lt"/>
              </a:rPr>
              <a:t>The average staff time per consultation was just over 5 minutes </a:t>
            </a: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b="1" dirty="0">
                <a:ea typeface="+mn-lt"/>
                <a:cs typeface="+mn-lt"/>
              </a:rPr>
              <a:t>Around 75 minutes per day, per pharmacy, is spent providing this advice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endParaRPr lang="en-US" sz="2600" dirty="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endParaRPr lang="en-US" sz="2600" dirty="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,Sans-Serif" pitchFamily="34" charset="0"/>
            </a:pPr>
            <a:endParaRPr lang="en-US" sz="2600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600" dirty="0">
              <a:ea typeface="+mn-lt"/>
              <a:cs typeface="+mn-lt"/>
            </a:endParaRPr>
          </a:p>
          <a:p>
            <a:endParaRPr lang="en-GB" sz="2600" dirty="0">
              <a:cs typeface="Calibri"/>
            </a:endParaRPr>
          </a:p>
          <a:p>
            <a:endParaRPr lang="en-GB" sz="2600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6E878822-287A-49FA-8D6B-3C7CB0EBC8CD}"/>
              </a:ext>
            </a:extLst>
          </p:cNvPr>
          <p:cNvSpPr/>
          <p:nvPr/>
        </p:nvSpPr>
        <p:spPr>
          <a:xfrm>
            <a:off x="6960096" y="2119806"/>
            <a:ext cx="4470292" cy="2826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695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BF54-87C6-41F1-ABE0-09E70BF2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Calibri"/>
              </a:rPr>
              <a:t>Reducing pressure on other parts of the NHS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A2C6-B638-42AC-B947-7E3A1B16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22" y="1082825"/>
            <a:ext cx="11089112" cy="439200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400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ea typeface="+mn-lt"/>
              <a:cs typeface="+mn-lt"/>
            </a:endParaRPr>
          </a:p>
          <a:p>
            <a:endParaRPr lang="en-GB" sz="2800" dirty="0">
              <a:cs typeface="Calibri"/>
            </a:endParaRPr>
          </a:p>
          <a:p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C6B1AA-F37C-46E0-B948-9A574178D67D}"/>
              </a:ext>
            </a:extLst>
          </p:cNvPr>
          <p:cNvSpPr txBox="1"/>
          <p:nvPr/>
        </p:nvSpPr>
        <p:spPr>
          <a:xfrm>
            <a:off x="479376" y="1760516"/>
            <a:ext cx="6096912" cy="345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Fewer than 10% of the consultations resulted in patients being referred to their GP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  <a:latin typeface="Calibri"/>
              <a:ea typeface="+mn-lt"/>
              <a:cs typeface="Calibri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Calibri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et 49% of patients said that if the pharmacy had not been there, they would have visited their GP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18E"/>
              </a:buClr>
              <a:buSzTx/>
              <a:buFont typeface="Arial,Sans-Serif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A further 5.7% would have visited A&amp;E / Walk-in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centre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812B7C1E-1019-4693-95D7-84EF28D12325}"/>
              </a:ext>
            </a:extLst>
          </p:cNvPr>
          <p:cNvSpPr/>
          <p:nvPr/>
        </p:nvSpPr>
        <p:spPr>
          <a:xfrm>
            <a:off x="7464152" y="2060848"/>
            <a:ext cx="3682496" cy="2664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4C733-072C-422B-9000-21A9CC5D05DA}"/>
              </a:ext>
            </a:extLst>
          </p:cNvPr>
          <p:cNvSpPr txBox="1"/>
          <p:nvPr/>
        </p:nvSpPr>
        <p:spPr>
          <a:xfrm>
            <a:off x="119336" y="5280291"/>
            <a:ext cx="118093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This suggests that if pharmacy advice were taken away, there could be 492,000 additional GP appointments each week, or 65 appointments in each GP practice each week in England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621337085"/>
      </p:ext>
    </p:extLst>
  </p:cSld>
  <p:clrMapOvr>
    <a:masterClrMapping/>
  </p:clrMapOvr>
</p:sld>
</file>

<file path=ppt/theme/theme1.xml><?xml version="1.0" encoding="utf-8"?>
<a:theme xmlns:a="http://schemas.openxmlformats.org/drawingml/2006/main" name="PSNC template Aug 2013">
  <a:themeElements>
    <a:clrScheme name="PSNC colours">
      <a:dk1>
        <a:sysClr val="windowText" lastClr="000000"/>
      </a:dk1>
      <a:lt1>
        <a:sysClr val="window" lastClr="FFFFFF"/>
      </a:lt1>
      <a:dk2>
        <a:srgbClr val="5185C0"/>
      </a:dk2>
      <a:lt2>
        <a:srgbClr val="D58721"/>
      </a:lt2>
      <a:accent1>
        <a:srgbClr val="4E3487"/>
      </a:accent1>
      <a:accent2>
        <a:srgbClr val="93378A"/>
      </a:accent2>
      <a:accent3>
        <a:srgbClr val="C3137B"/>
      </a:accent3>
      <a:accent4>
        <a:srgbClr val="F2E634"/>
      </a:accent4>
      <a:accent5>
        <a:srgbClr val="65922E"/>
      </a:accent5>
      <a:accent6>
        <a:srgbClr val="51968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98DA43D8-5A82-48D7-8937-4426E3513218}" vid="{2CC5D114-682E-4B79-ABF2-562E39B1BD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A750B46F331547BD9C710B92DB17D6" ma:contentTypeVersion="" ma:contentTypeDescription="Create a new document." ma:contentTypeScope="" ma:versionID="78f2bd4697704d9c8c83682fe6dba71b">
  <xsd:schema xmlns:xsd="http://www.w3.org/2001/XMLSchema" xmlns:xs="http://www.w3.org/2001/XMLSchema" xmlns:p="http://schemas.microsoft.com/office/2006/metadata/properties" xmlns:ns2="1c7d3551-5694-4f12-b35a-d9a7a462ea4b" xmlns:ns3="80bf1ca3-5488-4033-8636-208e15562238" xmlns:ns4="5bcc5b67-876a-46c4-84cc-1ae1b89d6c77" targetNamespace="http://schemas.microsoft.com/office/2006/metadata/properties" ma:root="true" ma:fieldsID="f036a2555c170fcc252bf58d01eb0622" ns2:_="" ns3:_="" ns4:_="">
    <xsd:import namespace="1c7d3551-5694-4f12-b35a-d9a7a462ea4b"/>
    <xsd:import namespace="80bf1ca3-5488-4033-8636-208e15562238"/>
    <xsd:import namespace="5bcc5b67-876a-46c4-84cc-1ae1b89d6c7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7d3551-5694-4f12-b35a-d9a7a462ea4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bf1ca3-5488-4033-8636-208e15562238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c5b67-876a-46c4-84cc-1ae1b89d6c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B460E0-6F4D-4967-A65E-B7E97E98B7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976C45-7AA3-4FFF-BAC3-D5A04687916F}">
  <ds:schemaRefs>
    <ds:schemaRef ds:uri="http://purl.org/dc/terms/"/>
    <ds:schemaRef ds:uri="80bf1ca3-5488-4033-8636-208e15562238"/>
    <ds:schemaRef ds:uri="http://schemas.microsoft.com/office/2006/documentManagement/types"/>
    <ds:schemaRef ds:uri="http://schemas.openxmlformats.org/package/2006/metadata/core-properties"/>
    <ds:schemaRef ds:uri="1c7d3551-5694-4f12-b35a-d9a7a462ea4b"/>
    <ds:schemaRef ds:uri="http://purl.org/dc/elements/1.1/"/>
    <ds:schemaRef ds:uri="http://schemas.microsoft.com/office/2006/metadata/properties"/>
    <ds:schemaRef ds:uri="http://schemas.microsoft.com/office/infopath/2007/PartnerControls"/>
    <ds:schemaRef ds:uri="5bcc5b67-876a-46c4-84cc-1ae1b89d6c7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957EED-1FC4-4A85-820A-16F24F86DF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7d3551-5694-4f12-b35a-d9a7a462ea4b"/>
    <ds:schemaRef ds:uri="80bf1ca3-5488-4033-8636-208e15562238"/>
    <ds:schemaRef ds:uri="5bcc5b67-876a-46c4-84cc-1ae1b89d6c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PSNC 16-9 presentation</Template>
  <TotalTime>413</TotalTime>
  <Words>567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Arial,Sans-Serif</vt:lpstr>
      <vt:lpstr>Calibri</vt:lpstr>
      <vt:lpstr>PSNC template Aug 2013</vt:lpstr>
      <vt:lpstr>Clinical Advice in Community Pharmacies: Findings from a national audit</vt:lpstr>
      <vt:lpstr>Community pharmacy: an introduction</vt:lpstr>
      <vt:lpstr>A first port of call for minor health conditions</vt:lpstr>
      <vt:lpstr>A first port of call for minor health conditions</vt:lpstr>
      <vt:lpstr>Pharmacy funding for advice consultations</vt:lpstr>
      <vt:lpstr>PSNC’s Pharmacy Advice Audit</vt:lpstr>
      <vt:lpstr>What do the consultations look like? </vt:lpstr>
      <vt:lpstr>What do the consultations look like? </vt:lpstr>
      <vt:lpstr>Reducing pressure on other parts of the NHS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 and then delete this slide</dc:title>
  <dc:creator>Melinda Mabbutt</dc:creator>
  <cp:lastModifiedBy>Zoe Long</cp:lastModifiedBy>
  <cp:revision>277</cp:revision>
  <dcterms:created xsi:type="dcterms:W3CDTF">2019-09-13T12:55:02Z</dcterms:created>
  <dcterms:modified xsi:type="dcterms:W3CDTF">2020-10-02T17:43:24Z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0x010100F0A750B46F331547BD9C710B92DB17D6</vt:lpwstr>
  </property>
</Properties>
</file>