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74" r:id="rId5"/>
    <p:sldId id="256" r:id="rId6"/>
    <p:sldId id="257" r:id="rId7"/>
    <p:sldId id="258" r:id="rId8"/>
    <p:sldId id="275" r:id="rId9"/>
    <p:sldId id="261" r:id="rId10"/>
    <p:sldId id="263" r:id="rId11"/>
    <p:sldId id="265" r:id="rId12"/>
    <p:sldId id="266" r:id="rId13"/>
    <p:sldId id="270" r:id="rId14"/>
    <p:sldId id="271" r:id="rId15"/>
    <p:sldId id="272" r:id="rId16"/>
    <p:sldId id="273" r:id="rId17"/>
    <p:sldId id="267" r:id="rId18"/>
    <p:sldId id="269" r:id="rId19"/>
    <p:sldId id="26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8C9B52-5511-0414-5895-9002BB825EF8}" name="Rosie Taylor" initials="RT" userId="S::rosie.taylor@cpe.org.uk::d4e67326-a969-4e34-b127-5aa2227bd8b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3662C7-B711-A81F-1668-075E4810E44F}" v="22" dt="2024-07-25T08:38:00.988"/>
    <p1510:client id="{A9DB07E7-C219-4722-9812-12C66B1BBFBD}" v="1" dt="2024-07-25T10:09:14.6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B57B2-58F9-4B92-8EFB-7650063BFE48}" type="datetimeFigureOut">
              <a:rPr lang="en-GB" smtClean="0"/>
              <a:t>25/07/2024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0E1FEB-2EBE-407F-AF8B-F9AD8F870763}" type="slidenum">
              <a:rPr lang="en-GB" smtClean="0"/>
              <a:t>‹#›</a:t>
            </a:fld>
            <a:endParaRPr lang="en-GB" dirty="0"/>
          </a:p>
        </p:txBody>
      </p:sp>
    </p:spTree>
    <p:extLst>
      <p:ext uri="{BB962C8B-B14F-4D97-AF65-F5344CB8AC3E}">
        <p14:creationId xmlns:p14="http://schemas.microsoft.com/office/powerpoint/2010/main" val="54678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you can be referred from places such as A&amp;E and 999, we would not recommend you use these services to get a referral, if you want to access this service, a more appropriate route would be through your GP surgery or NHS 111 as this is service is for minor illnesses, not emergencies.</a:t>
            </a:r>
            <a:endParaRPr lang="en-GB" dirty="0"/>
          </a:p>
        </p:txBody>
      </p:sp>
      <p:sp>
        <p:nvSpPr>
          <p:cNvPr id="4" name="Slide Number Placeholder 3"/>
          <p:cNvSpPr>
            <a:spLocks noGrp="1"/>
          </p:cNvSpPr>
          <p:nvPr>
            <p:ph type="sldNum" sz="quarter" idx="5"/>
          </p:nvPr>
        </p:nvSpPr>
        <p:spPr/>
        <p:txBody>
          <a:bodyPr/>
          <a:lstStyle/>
          <a:p>
            <a:fld id="{740E1FEB-2EBE-407F-AF8B-F9AD8F870763}" type="slidenum">
              <a:rPr lang="en-GB" smtClean="0"/>
              <a:t>6</a:t>
            </a:fld>
            <a:endParaRPr lang="en-GB" dirty="0"/>
          </a:p>
        </p:txBody>
      </p:sp>
    </p:spTree>
    <p:extLst>
      <p:ext uri="{BB962C8B-B14F-4D97-AF65-F5344CB8AC3E}">
        <p14:creationId xmlns:p14="http://schemas.microsoft.com/office/powerpoint/2010/main" val="3982020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99D8F-B992-40E3-EBDC-B133389949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BF4E2C9-8C7C-9D79-9962-4732709531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FC26FD-0B44-6EC2-E66D-A98956E53240}"/>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51069DFB-4347-2AF6-16DD-A59E5BBE490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BB1082A-4427-679F-C58A-5DDDEF2FAF75}"/>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488024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E90D7-0789-4A21-B8E7-9E2B105472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F8E0B8-2AB1-1B44-38CC-CA17D1F94A0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2AC7EDC-968E-A0F9-5C96-422F20ABE9A4}"/>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89477023-0B98-2391-E500-792E7A42B1A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3F1305C-7F6B-3412-F471-6626A70B552A}"/>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1209695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B81DE3-4082-0634-08D8-FC418DEE9C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217FBAC-3A52-E5C8-2D0C-E490C9C365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E1D6EA-D406-79AA-578C-3F3FFDADF069}"/>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295312D9-6DA6-A54E-CA94-F3BDA3F4079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99B1822-9A8A-3878-8EAE-0C94DF19CEF8}"/>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3909134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BFE92-6FD4-3308-9AFB-F35D40EB57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85637BC-0935-1214-5EF0-E31429EB05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8A0ADC-1FE9-2FB7-5404-73592F7B1AEE}"/>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80DA698B-8DEF-F1AB-C697-565139D892C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A43BC00-55B2-D31E-3470-4F0A2E38865D}"/>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415212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E938E-1E86-6AA4-ED7C-1C2AB565F6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3B9F1F8-7BA8-DB8D-FEC8-266E562021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7A0FB9-034A-D1E6-BB35-F197828302C8}"/>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F98BA7CF-FB41-761A-0279-65646531665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C6EB360-CBB4-BBB6-FC17-E82E743E5410}"/>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79921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64215-BC65-A7D6-F388-44C04CA881B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FB38C18-12A9-6F02-9B40-AFA4F9BBA9B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6123AC-A99F-A58C-7B84-0BE945FF2C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89497C-62BA-6134-2530-BBF759F0DC6C}"/>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6" name="Footer Placeholder 5">
            <a:extLst>
              <a:ext uri="{FF2B5EF4-FFF2-40B4-BE49-F238E27FC236}">
                <a16:creationId xmlns:a16="http://schemas.microsoft.com/office/drawing/2014/main" id="{EF7C9060-5CD6-E2C7-F7F7-33313035146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1B79904-6F3A-D2D1-5267-4A03F3287C79}"/>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3811575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8CDEA-8A5E-B5AD-D5FB-B019255B65E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803196-3DC5-A320-4895-DCDA82045F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E0CA14-30E7-4BCE-5B3D-FC9262D2CF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3055BA4-DD7E-A19A-57C6-22400EB461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3719CC-9176-4AF6-B1CC-B3B8287731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97AB22-967D-5984-C91C-0CF1D36F2699}"/>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8" name="Footer Placeholder 7">
            <a:extLst>
              <a:ext uri="{FF2B5EF4-FFF2-40B4-BE49-F238E27FC236}">
                <a16:creationId xmlns:a16="http://schemas.microsoft.com/office/drawing/2014/main" id="{6DA47B4E-F96B-A857-1B25-FC50E89D051B}"/>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4724721-3FFE-7BB2-64D0-E7AFC4F9E6EB}"/>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1925933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A2652-111E-28AF-CDEB-65EAFA0522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2229A62-A7C9-F1AB-8251-B318C4DC857D}"/>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4" name="Footer Placeholder 3">
            <a:extLst>
              <a:ext uri="{FF2B5EF4-FFF2-40B4-BE49-F238E27FC236}">
                <a16:creationId xmlns:a16="http://schemas.microsoft.com/office/drawing/2014/main" id="{544C4F00-96EE-9C42-0FF2-660CC61DD10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98F8367-D1A5-F4C6-B48A-21A8A8A23C20}"/>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150100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ED261E-FE22-7077-02A0-4E3FE54DDCEB}"/>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3" name="Footer Placeholder 2">
            <a:extLst>
              <a:ext uri="{FF2B5EF4-FFF2-40B4-BE49-F238E27FC236}">
                <a16:creationId xmlns:a16="http://schemas.microsoft.com/office/drawing/2014/main" id="{F87E500D-CB87-6750-1CC2-142E1A9AEA6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CC549202-8078-8924-4C48-EFD33887A36D}"/>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352514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968D2-D510-68D7-D9A4-D8EF54D88F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9B74BD5-9BC7-0444-C33B-63BAC7AC29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A1FF10-72C4-183E-CD29-51129EB721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8DF496-CBEE-015C-71AA-267706E7B7A3}"/>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6" name="Footer Placeholder 5">
            <a:extLst>
              <a:ext uri="{FF2B5EF4-FFF2-40B4-BE49-F238E27FC236}">
                <a16:creationId xmlns:a16="http://schemas.microsoft.com/office/drawing/2014/main" id="{FC9648BD-D318-52B5-1C24-899CDAEDE35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2DDA168-90C6-041D-D966-A4207196E876}"/>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2514330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F0C0F-F53A-07C4-4F93-BA0A9BD845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C7C6B9-74F5-67B2-A9E5-5A40709269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D4588C85-AD59-F386-93D2-359B060AC2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A93B0A-F85F-E852-6318-D7352836B8AC}"/>
              </a:ext>
            </a:extLst>
          </p:cNvPr>
          <p:cNvSpPr>
            <a:spLocks noGrp="1"/>
          </p:cNvSpPr>
          <p:nvPr>
            <p:ph type="dt" sz="half" idx="10"/>
          </p:nvPr>
        </p:nvSpPr>
        <p:spPr/>
        <p:txBody>
          <a:bodyPr/>
          <a:lstStyle/>
          <a:p>
            <a:fld id="{38FC921B-B8EB-463A-96C7-6C6B82681F6F}" type="datetimeFigureOut">
              <a:rPr lang="en-GB" smtClean="0"/>
              <a:t>25/07/2024</a:t>
            </a:fld>
            <a:endParaRPr lang="en-GB" dirty="0"/>
          </a:p>
        </p:txBody>
      </p:sp>
      <p:sp>
        <p:nvSpPr>
          <p:cNvPr id="6" name="Footer Placeholder 5">
            <a:extLst>
              <a:ext uri="{FF2B5EF4-FFF2-40B4-BE49-F238E27FC236}">
                <a16:creationId xmlns:a16="http://schemas.microsoft.com/office/drawing/2014/main" id="{0A0780F1-30B8-88E6-9A71-ED803F20344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6853F83-EE91-4EEC-F21B-35C0B1012B68}"/>
              </a:ext>
            </a:extLst>
          </p:cNvPr>
          <p:cNvSpPr>
            <a:spLocks noGrp="1"/>
          </p:cNvSpPr>
          <p:nvPr>
            <p:ph type="sldNum" sz="quarter" idx="12"/>
          </p:nvPr>
        </p:nvSpPr>
        <p:spPr/>
        <p:txBody>
          <a:bodyPr/>
          <a:lstStyle/>
          <a:p>
            <a:fld id="{B16DD6A2-5D30-4BE8-A5F1-E6B86748C453}" type="slidenum">
              <a:rPr lang="en-GB" smtClean="0"/>
              <a:t>‹#›</a:t>
            </a:fld>
            <a:endParaRPr lang="en-GB" dirty="0"/>
          </a:p>
        </p:txBody>
      </p:sp>
    </p:spTree>
    <p:extLst>
      <p:ext uri="{BB962C8B-B14F-4D97-AF65-F5344CB8AC3E}">
        <p14:creationId xmlns:p14="http://schemas.microsoft.com/office/powerpoint/2010/main" val="3514989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BD6D03-1C6C-E9A3-A14B-176AE2172C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E7F47A-23A6-BC51-D6B3-6429D66353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D35147-4B39-618B-1DD3-CBCC6B26F1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8FC921B-B8EB-463A-96C7-6C6B82681F6F}" type="datetimeFigureOut">
              <a:rPr lang="en-GB" smtClean="0"/>
              <a:t>25/07/2024</a:t>
            </a:fld>
            <a:endParaRPr lang="en-GB" dirty="0"/>
          </a:p>
        </p:txBody>
      </p:sp>
      <p:sp>
        <p:nvSpPr>
          <p:cNvPr id="5" name="Footer Placeholder 4">
            <a:extLst>
              <a:ext uri="{FF2B5EF4-FFF2-40B4-BE49-F238E27FC236}">
                <a16:creationId xmlns:a16="http://schemas.microsoft.com/office/drawing/2014/main" id="{260181EF-E330-04C2-C315-BD752D43AC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4B5B5B9E-1DAB-103A-2E2B-4D0613814B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6DD6A2-5D30-4BE8-A5F1-E6B86748C453}" type="slidenum">
              <a:rPr lang="en-GB" smtClean="0"/>
              <a:t>‹#›</a:t>
            </a:fld>
            <a:endParaRPr lang="en-GB" dirty="0"/>
          </a:p>
        </p:txBody>
      </p:sp>
    </p:spTree>
    <p:extLst>
      <p:ext uri="{BB962C8B-B14F-4D97-AF65-F5344CB8AC3E}">
        <p14:creationId xmlns:p14="http://schemas.microsoft.com/office/powerpoint/2010/main" val="3086789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ec-43uOnzPY" TargetMode="External"/><Relationship Id="rId2" Type="http://schemas.openxmlformats.org/officeDocument/2006/relationships/hyperlink" Target="mailto:comms.team@cpe.org.uk" TargetMode="External"/><Relationship Id="rId1" Type="http://schemas.openxmlformats.org/officeDocument/2006/relationships/slideLayout" Target="../slideLayouts/slideLayout2.xml"/><Relationship Id="rId5" Type="http://schemas.openxmlformats.org/officeDocument/2006/relationships/hyperlink" Target="https://youtu.be/PBQEZDWfcJA" TargetMode="External"/><Relationship Id="rId4" Type="http://schemas.openxmlformats.org/officeDocument/2006/relationships/hyperlink" Target="https://youtu.be/-M8juhlO4O8"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9CA1-EA8D-1726-815A-B53019E0295F}"/>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Read and delete this slide</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F657778-2628-7BD2-9696-CC6E7FF229C7}"/>
              </a:ext>
            </a:extLst>
          </p:cNvPr>
          <p:cNvSpPr>
            <a:spLocks noGrp="1"/>
          </p:cNvSpPr>
          <p:nvPr>
            <p:ph idx="1"/>
          </p:nvPr>
        </p:nvSpPr>
        <p:spPr>
          <a:xfrm>
            <a:off x="838200" y="1690688"/>
            <a:ext cx="10515600" cy="4973001"/>
          </a:xfrm>
        </p:spPr>
        <p:txBody>
          <a:bodyPr vert="horz" lIns="91440" tIns="45720" rIns="91440" bIns="45720" rtlCol="0" anchor="t">
            <a:normAutofit fontScale="62500" lnSpcReduction="20000"/>
          </a:bodyPr>
          <a:lstStyle/>
          <a:p>
            <a:pPr algn="l" rtl="0" fontAlgn="base">
              <a:spcAft>
                <a:spcPts val="600"/>
              </a:spcAft>
              <a:buFont typeface="Arial" panose="020B0604020202020204" pitchFamily="34" charset="0"/>
              <a:buChar char="•"/>
            </a:pPr>
            <a:r>
              <a:rPr lang="en-US" sz="2800" b="0" i="0" u="none" strike="noStrike" dirty="0">
                <a:effectLst/>
                <a:latin typeface="Arial"/>
                <a:cs typeface="Arial"/>
              </a:rPr>
              <a:t>This Community Pharmacy England presentation on the Pharmacy First service is for use by pharmacy owners when presenting on the Pharmacy First service to patients such as at a Patient Participation Group meeting.</a:t>
            </a:r>
          </a:p>
          <a:p>
            <a:pPr algn="l" rtl="0" fontAlgn="base">
              <a:spcAft>
                <a:spcPts val="600"/>
              </a:spcAft>
              <a:buFont typeface="Arial" panose="020B0604020202020204" pitchFamily="34" charset="0"/>
              <a:buChar char="•"/>
            </a:pPr>
            <a:r>
              <a:rPr lang="en-US" sz="2800" b="0" i="0" u="none" strike="noStrike" dirty="0">
                <a:effectLst/>
                <a:latin typeface="Arial"/>
                <a:cs typeface="Arial"/>
              </a:rPr>
              <a:t>Further information on the service is available at </a:t>
            </a:r>
            <a:r>
              <a:rPr lang="en-US" sz="2800" b="1" i="0" u="none" strike="noStrike" dirty="0">
                <a:effectLst/>
                <a:latin typeface="Arial"/>
                <a:cs typeface="Arial"/>
              </a:rPr>
              <a:t>cpe.org.uk/pharmacyfirst</a:t>
            </a:r>
          </a:p>
          <a:p>
            <a:pPr algn="l" rtl="0" fontAlgn="base">
              <a:spcAft>
                <a:spcPts val="600"/>
              </a:spcAft>
              <a:buFont typeface="Arial" panose="020B0604020202020204" pitchFamily="34" charset="0"/>
              <a:buChar char="•"/>
            </a:pPr>
            <a:r>
              <a:rPr lang="en-US" sz="2800" b="0" i="0" u="none" strike="noStrike" dirty="0">
                <a:effectLst/>
                <a:latin typeface="Arial"/>
                <a:cs typeface="Arial"/>
              </a:rPr>
              <a:t>Presenters should first read the service specification and the FAQs on the Community Pharmacy England website, and familiarise themselves with the clinical pathways, Patient Group Directions and protocol. The content of these documents/resources provide the key information and additional background knowledge for anybody giving this presentation at an event</a:t>
            </a:r>
          </a:p>
          <a:p>
            <a:pPr algn="l" rtl="0" fontAlgn="base">
              <a:spcAft>
                <a:spcPts val="600"/>
              </a:spcAft>
              <a:buFont typeface="Arial" panose="020B0604020202020204" pitchFamily="34" charset="0"/>
              <a:buChar char="•"/>
            </a:pPr>
            <a:r>
              <a:rPr lang="en-US" sz="2800" dirty="0">
                <a:latin typeface="Arial"/>
                <a:cs typeface="Arial"/>
              </a:rPr>
              <a:t>Presenters may also want to watch the Community Pharmacy England Pharmacy First: Getting to know the service webinar available at </a:t>
            </a:r>
            <a:r>
              <a:rPr lang="en-US" sz="2800" b="1" dirty="0">
                <a:latin typeface="Arial"/>
                <a:cs typeface="Arial"/>
              </a:rPr>
              <a:t>cpe.org.uk/webinars</a:t>
            </a:r>
            <a:r>
              <a:rPr lang="en-US" sz="2800" dirty="0">
                <a:latin typeface="Arial"/>
                <a:cs typeface="Arial"/>
              </a:rPr>
              <a:t>, as this presentation is based on the PowerPoint used during the webinar</a:t>
            </a:r>
            <a:endParaRPr lang="en-US" sz="2800" b="0" i="0" u="none" strike="noStrike" dirty="0">
              <a:effectLst/>
              <a:latin typeface="Arial"/>
              <a:cs typeface="Arial"/>
            </a:endParaRPr>
          </a:p>
          <a:p>
            <a:pPr algn="l" rtl="0" fontAlgn="base">
              <a:spcAft>
                <a:spcPts val="600"/>
              </a:spcAft>
              <a:buFont typeface="Arial" panose="020B0604020202020204" pitchFamily="34" charset="0"/>
              <a:buChar char="•"/>
            </a:pPr>
            <a:r>
              <a:rPr lang="en-US" sz="2800" b="0" i="0" u="none" strike="noStrike" dirty="0">
                <a:effectLst/>
                <a:latin typeface="Arial"/>
                <a:cs typeface="Arial"/>
              </a:rPr>
              <a:t>Questions or comments on this presentation can be addressed to the Services Team: </a:t>
            </a:r>
            <a:r>
              <a:rPr lang="en-US" sz="2800" b="1" i="0" u="none" strike="noStrike" dirty="0">
                <a:effectLst/>
                <a:latin typeface="Arial"/>
                <a:cs typeface="Arial"/>
              </a:rPr>
              <a:t>services.team@cpe.org.uk </a:t>
            </a:r>
            <a:r>
              <a:rPr lang="en-US" sz="2800" b="1" i="0" dirty="0">
                <a:effectLst/>
                <a:latin typeface="Arial"/>
                <a:cs typeface="Arial"/>
              </a:rPr>
              <a:t>​</a:t>
            </a:r>
          </a:p>
          <a:p>
            <a:pPr fontAlgn="base">
              <a:spcAft>
                <a:spcPts val="600"/>
              </a:spcAft>
              <a:buFont typeface="Arial" panose="020B0604020202020204" pitchFamily="34" charset="0"/>
              <a:buChar char="•"/>
            </a:pPr>
            <a:r>
              <a:rPr lang="en-US" sz="2800" b="0" i="0" u="none" strike="noStrike" dirty="0">
                <a:effectLst/>
                <a:latin typeface="Arial"/>
                <a:cs typeface="Arial"/>
              </a:rPr>
              <a:t>You can pick and choose the elements of the presentation that suit the needs of your event/discussion. There is also some text highlighted in yellow in the presentation that will need to be amended/deleted depending on the audience</a:t>
            </a:r>
            <a:endParaRPr lang="en-US" sz="2800" b="0" i="0" dirty="0">
              <a:effectLst/>
              <a:latin typeface="Arial"/>
              <a:cs typeface="Arial"/>
            </a:endParaRPr>
          </a:p>
          <a:p>
            <a:pPr fontAlgn="base">
              <a:spcAft>
                <a:spcPts val="600"/>
              </a:spcAft>
            </a:pPr>
            <a:r>
              <a:rPr lang="en-US" sz="2800" b="0" i="0" u="none" strike="noStrike" dirty="0">
                <a:effectLst/>
                <a:latin typeface="Arial"/>
                <a:cs typeface="Arial"/>
              </a:rPr>
              <a:t>Last updated: </a:t>
            </a:r>
            <a:r>
              <a:rPr lang="en-US" b="1" dirty="0">
                <a:latin typeface="Arial"/>
                <a:cs typeface="Arial"/>
              </a:rPr>
              <a:t>25th July</a:t>
            </a:r>
            <a:r>
              <a:rPr lang="en-US" sz="2800" b="1" i="0" u="none" strike="noStrike" dirty="0">
                <a:effectLst/>
                <a:latin typeface="Arial"/>
                <a:cs typeface="Arial"/>
              </a:rPr>
              <a:t> 2024</a:t>
            </a:r>
            <a:endParaRPr lang="en-US" sz="2800" b="1" i="0" dirty="0">
              <a:effectLst/>
              <a:latin typeface="Arial"/>
              <a:cs typeface="Arial"/>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4208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96A0C-79B6-D285-2EA5-D185940B806B}"/>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Protocols that pharmacist must follow</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0F17A8E-4863-5FEB-9559-70D195C845A6}"/>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Pharmacists must follow strict protocols for the seven conditions that are included in Pharmacy First </a:t>
            </a:r>
          </a:p>
          <a:p>
            <a:r>
              <a:rPr lang="en-US" dirty="0">
                <a:latin typeface="Arial" panose="020B0604020202020204" pitchFamily="34" charset="0"/>
                <a:cs typeface="Arial" panose="020B0604020202020204" pitchFamily="34" charset="0"/>
              </a:rPr>
              <a:t>They cannot deviate from these, so if you do not meet the inclusion criteria, the pharmacist cannot provide you with NHS medicines such as antibiotics</a:t>
            </a:r>
          </a:p>
          <a:p>
            <a:r>
              <a:rPr lang="en-US" dirty="0">
                <a:latin typeface="Arial" panose="020B0604020202020204" pitchFamily="34" charset="0"/>
                <a:cs typeface="Arial" panose="020B0604020202020204" pitchFamily="34" charset="0"/>
              </a:rPr>
              <a:t>You may be asked to return to the pharmacy after a period of time for the pharmacist to reassess your symptoms to see if it would then be appropriate for them to supply you with an NHS medicine or refer you to another healthcare professional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607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8F111-21A6-24ED-ECD2-C091F6DE9092}"/>
              </a:ext>
            </a:extLst>
          </p:cNvPr>
          <p:cNvSpPr>
            <a:spLocks noGrp="1"/>
          </p:cNvSpPr>
          <p:nvPr>
            <p:ph type="title"/>
          </p:nvPr>
        </p:nvSpPr>
        <p:spPr>
          <a:xfrm>
            <a:off x="491490" y="365125"/>
            <a:ext cx="11384280" cy="1325563"/>
          </a:xfrm>
        </p:spPr>
        <p:txBody>
          <a:bodyPr/>
          <a:lstStyle/>
          <a:p>
            <a:r>
              <a:rPr lang="en-US" b="1" dirty="0">
                <a:latin typeface="Arial" panose="020B0604020202020204" pitchFamily="34" charset="0"/>
                <a:cs typeface="Arial" panose="020B0604020202020204" pitchFamily="34" charset="0"/>
              </a:rPr>
              <a:t>Supply of urgent medicines or appliances</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C39793E-1434-CE0E-9211-665F7B8340F9}"/>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There is another strand to the service which allows pharmacists to supply medicines or appliances to patients who urgently require them</a:t>
            </a:r>
          </a:p>
          <a:p>
            <a:r>
              <a:rPr lang="en-US" dirty="0">
                <a:latin typeface="Arial" panose="020B0604020202020204" pitchFamily="34" charset="0"/>
                <a:cs typeface="Arial" panose="020B0604020202020204" pitchFamily="34" charset="0"/>
              </a:rPr>
              <a:t>You </a:t>
            </a:r>
            <a:r>
              <a:rPr lang="en-US" b="1" dirty="0">
                <a:latin typeface="Arial" panose="020B0604020202020204" pitchFamily="34" charset="0"/>
                <a:cs typeface="Arial" panose="020B0604020202020204" pitchFamily="34" charset="0"/>
              </a:rPr>
              <a:t>must be </a:t>
            </a:r>
            <a:r>
              <a:rPr lang="en-US" dirty="0">
                <a:latin typeface="Arial" panose="020B0604020202020204" pitchFamily="34" charset="0"/>
                <a:cs typeface="Arial" panose="020B0604020202020204" pitchFamily="34" charset="0"/>
              </a:rPr>
              <a:t>electronically referred, patients cannot ‘walk-in’ (self-refer) for this strand of the service</a:t>
            </a:r>
          </a:p>
          <a:p>
            <a:pPr lvl="1"/>
            <a:r>
              <a:rPr lang="en-US" dirty="0">
                <a:latin typeface="Arial" panose="020B0604020202020204" pitchFamily="34" charset="0"/>
                <a:cs typeface="Arial" panose="020B0604020202020204" pitchFamily="34" charset="0"/>
              </a:rPr>
              <a:t>GP practices </a:t>
            </a:r>
            <a:r>
              <a:rPr lang="en-US" b="1" dirty="0">
                <a:latin typeface="Arial" panose="020B0604020202020204" pitchFamily="34" charset="0"/>
                <a:cs typeface="Arial" panose="020B0604020202020204" pitchFamily="34" charset="0"/>
              </a:rPr>
              <a:t>cannot</a:t>
            </a:r>
            <a:r>
              <a:rPr lang="en-US" dirty="0">
                <a:latin typeface="Arial" panose="020B0604020202020204" pitchFamily="34" charset="0"/>
                <a:cs typeface="Arial" panose="020B0604020202020204" pitchFamily="34" charset="0"/>
              </a:rPr>
              <a:t> refer patients for this strand of the service</a:t>
            </a:r>
          </a:p>
          <a:p>
            <a:pPr lvl="1"/>
            <a:r>
              <a:rPr lang="en-US" dirty="0">
                <a:latin typeface="Arial" panose="020B0604020202020204" pitchFamily="34" charset="0"/>
                <a:cs typeface="Arial" panose="020B0604020202020204" pitchFamily="34" charset="0"/>
              </a:rPr>
              <a:t>Electronic referrals can be sent from NHS 111 (online or telephony), an out of hours service, 999 or urgent emergency care settings, e.g. A&amp;E</a:t>
            </a:r>
          </a:p>
          <a:p>
            <a:r>
              <a:rPr lang="en-US" dirty="0">
                <a:latin typeface="Arial" panose="020B0604020202020204" pitchFamily="34" charset="0"/>
                <a:cs typeface="Arial" panose="020B0604020202020204" pitchFamily="34" charset="0"/>
              </a:rPr>
              <a:t>Once a referral has been sent to your choice of pharmacy, you should be advised to phone the pharmacy to speak to the pharmacist</a:t>
            </a:r>
          </a:p>
          <a:p>
            <a:pPr lvl="1"/>
            <a:endParaRPr lang="en-US" dirty="0">
              <a:latin typeface="Arial" panose="020B0604020202020204" pitchFamily="34" charset="0"/>
              <a:cs typeface="Arial" panose="020B0604020202020204" pitchFamily="34" charset="0"/>
            </a:endParaRPr>
          </a:p>
          <a:p>
            <a:pPr lvl="1"/>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6356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438FE-23F5-5B9B-B4A2-7B7ECA90F9A7}"/>
              </a:ext>
            </a:extLst>
          </p:cNvPr>
          <p:cNvSpPr>
            <a:spLocks noGrp="1"/>
          </p:cNvSpPr>
          <p:nvPr>
            <p:ph type="title"/>
          </p:nvPr>
        </p:nvSpPr>
        <p:spPr>
          <a:xfrm>
            <a:off x="400050" y="365125"/>
            <a:ext cx="11430000" cy="1325563"/>
          </a:xfrm>
        </p:spPr>
        <p:txBody>
          <a:bodyPr/>
          <a:lstStyle/>
          <a:p>
            <a:r>
              <a:rPr lang="en-US" b="1" dirty="0">
                <a:latin typeface="Arial" panose="020B0604020202020204" pitchFamily="34" charset="0"/>
                <a:cs typeface="Arial" panose="020B0604020202020204" pitchFamily="34" charset="0"/>
              </a:rPr>
              <a:t>Supply of urgent medicines or appliances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399002C-C3F9-440A-4B81-79DC078B861D}"/>
              </a:ext>
            </a:extLst>
          </p:cNvPr>
          <p:cNvSpPr>
            <a:spLocks noGrp="1"/>
          </p:cNvSpPr>
          <p:nvPr>
            <p:ph idx="1"/>
          </p:nvPr>
        </p:nvSpPr>
        <p:spPr/>
        <p:txBody>
          <a:bodyPr>
            <a:normAutofit/>
          </a:bodyPr>
          <a:lstStyle/>
          <a:p>
            <a:r>
              <a:rPr lang="en-US" dirty="0">
                <a:latin typeface="Arial" panose="020B0604020202020204" pitchFamily="34" charset="0"/>
                <a:cs typeface="Arial" panose="020B0604020202020204" pitchFamily="34" charset="0"/>
              </a:rPr>
              <a:t>The pharmacist will check for a referral message and then have a consultation with you on the phone (or face-to-face if the patient chooses to visit the pharmacy instead)</a:t>
            </a:r>
          </a:p>
          <a:p>
            <a:r>
              <a:rPr lang="en-US" dirty="0">
                <a:latin typeface="Arial" panose="020B0604020202020204" pitchFamily="34" charset="0"/>
                <a:cs typeface="Arial" panose="020B0604020202020204" pitchFamily="34" charset="0"/>
              </a:rPr>
              <a:t>You will be interviewed to assess the suitability of an emergency supply of your medicine or appliance and your eligibility to use the service</a:t>
            </a:r>
          </a:p>
          <a:p>
            <a:r>
              <a:rPr lang="en-US" dirty="0">
                <a:latin typeface="Arial" panose="020B0604020202020204" pitchFamily="34" charset="0"/>
                <a:cs typeface="Arial" panose="020B0604020202020204" pitchFamily="34" charset="0"/>
              </a:rPr>
              <a:t>With your consent, they will check your GP record or other clinical record</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826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D5D6E-4FF2-ECE3-EACC-4B639CACBDCF}"/>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Supply of urgent medicines or appliances</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F5EA37E-A4AB-3F3F-D0C0-3B3804F4AF6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If suitable and the pharmacy has the medicine or appliance in stock, they can make a supply </a:t>
            </a:r>
          </a:p>
          <a:p>
            <a:pPr lvl="1"/>
            <a:r>
              <a:rPr lang="en-US" sz="2400" dirty="0">
                <a:latin typeface="Arial" panose="020B0604020202020204" pitchFamily="34" charset="0"/>
                <a:cs typeface="Arial" panose="020B0604020202020204" pitchFamily="34" charset="0"/>
              </a:rPr>
              <a:t>NHS prescription charges apply if you normally pay for medicines supplied on prescriptions</a:t>
            </a:r>
          </a:p>
          <a:p>
            <a:r>
              <a:rPr lang="en-US" dirty="0">
                <a:latin typeface="Arial" panose="020B0604020202020204" pitchFamily="34" charset="0"/>
                <a:cs typeface="Arial" panose="020B0604020202020204" pitchFamily="34" charset="0"/>
              </a:rPr>
              <a:t>If not suitable or the pharmacy does not have the medicine or appliance in stock, the pharmacist should organise support from another healthcare professional for you</a:t>
            </a:r>
          </a:p>
          <a:p>
            <a:r>
              <a:rPr lang="en-US" dirty="0">
                <a:latin typeface="Arial" panose="020B0604020202020204" pitchFamily="34" charset="0"/>
                <a:cs typeface="Arial" panose="020B0604020202020204" pitchFamily="34" charset="0"/>
              </a:rPr>
              <a:t>An electronic message will be sent to your GP surgery so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your GP health record can be updated</a:t>
            </a:r>
          </a:p>
          <a:p>
            <a:endParaRPr lang="en-US"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4" name="Graphic 3" descr="Email with solid fill">
            <a:extLst>
              <a:ext uri="{FF2B5EF4-FFF2-40B4-BE49-F238E27FC236}">
                <a16:creationId xmlns:a16="http://schemas.microsoft.com/office/drawing/2014/main" id="{800C742E-9B37-F3AF-7365-E794DD684A9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807446" y="4834890"/>
            <a:ext cx="749808" cy="749808"/>
          </a:xfrm>
          <a:prstGeom prst="rect">
            <a:avLst/>
          </a:prstGeom>
        </p:spPr>
      </p:pic>
    </p:spTree>
    <p:extLst>
      <p:ext uri="{BB962C8B-B14F-4D97-AF65-F5344CB8AC3E}">
        <p14:creationId xmlns:p14="http://schemas.microsoft.com/office/powerpoint/2010/main" val="3458200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E2A43-CF20-FEF5-4745-90E99C6C2314}"/>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Pharmacists and their teams</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A0019CB-1327-B4B2-5198-88D319F2CAA9}"/>
              </a:ext>
            </a:extLst>
          </p:cNvPr>
          <p:cNvSpPr>
            <a:spLocks noGrp="1"/>
          </p:cNvSpPr>
          <p:nvPr>
            <p:ph idx="1"/>
          </p:nvPr>
        </p:nvSpPr>
        <p:spPr/>
        <p:txBody>
          <a:bodyPr>
            <a:normAutofit lnSpcReduction="10000"/>
          </a:bodyPr>
          <a:lstStyle/>
          <a:p>
            <a:r>
              <a:rPr lang="en-US" dirty="0">
                <a:latin typeface="Arial" panose="020B0604020202020204" pitchFamily="34" charset="0"/>
                <a:cs typeface="Arial" panose="020B0604020202020204" pitchFamily="34" charset="0"/>
              </a:rPr>
              <a:t>Pharmacists are experts in medicines and minor health conditions</a:t>
            </a:r>
          </a:p>
          <a:p>
            <a:r>
              <a:rPr lang="en-US" dirty="0">
                <a:latin typeface="Arial" panose="020B0604020202020204" pitchFamily="34" charset="0"/>
                <a:cs typeface="Arial" panose="020B0604020202020204" pitchFamily="34" charset="0"/>
              </a:rPr>
              <a:t>As part of their training, they undergo a four-year degree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and a foundation training year (where they work as a trainee pharmacist in a pharmacy, hospital or other appropriate location)</a:t>
            </a:r>
          </a:p>
          <a:p>
            <a:r>
              <a:rPr lang="en-US" dirty="0">
                <a:latin typeface="Arial" panose="020B0604020202020204" pitchFamily="34" charset="0"/>
                <a:cs typeface="Arial" panose="020B0604020202020204" pitchFamily="34" charset="0"/>
              </a:rPr>
              <a:t>Pharmacists have been provided with lots of support to upskill and give them the confidence to offer this service</a:t>
            </a:r>
          </a:p>
          <a:p>
            <a:r>
              <a:rPr lang="en-US" dirty="0">
                <a:latin typeface="Arial" panose="020B0604020202020204" pitchFamily="34" charset="0"/>
                <a:cs typeface="Arial" panose="020B0604020202020204" pitchFamily="34" charset="0"/>
              </a:rPr>
              <a:t>Other members of the pharmacy team also have relevant qualifications for their roles to ensure they are appropriately trained to offer health advice</a:t>
            </a:r>
          </a:p>
          <a:p>
            <a:endParaRPr lang="en-GB" dirty="0">
              <a:latin typeface="Arial" panose="020B0604020202020204" pitchFamily="34" charset="0"/>
              <a:cs typeface="Arial" panose="020B0604020202020204" pitchFamily="34" charset="0"/>
            </a:endParaRPr>
          </a:p>
        </p:txBody>
      </p:sp>
      <p:pic>
        <p:nvPicPr>
          <p:cNvPr id="5" name="Graphic 4" descr="Graduation cap with solid fill">
            <a:extLst>
              <a:ext uri="{FF2B5EF4-FFF2-40B4-BE49-F238E27FC236}">
                <a16:creationId xmlns:a16="http://schemas.microsoft.com/office/drawing/2014/main" id="{06690AA2-3763-1A13-035A-456A91CBDAF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57460" y="1571529"/>
            <a:ext cx="957072" cy="957072"/>
          </a:xfrm>
          <a:prstGeom prst="rect">
            <a:avLst/>
          </a:prstGeom>
        </p:spPr>
      </p:pic>
      <p:pic>
        <p:nvPicPr>
          <p:cNvPr id="7" name="Graphic 6" descr="Diploma roll with solid fill">
            <a:extLst>
              <a:ext uri="{FF2B5EF4-FFF2-40B4-BE49-F238E27FC236}">
                <a16:creationId xmlns:a16="http://schemas.microsoft.com/office/drawing/2014/main" id="{4199ACF1-BA4A-13C8-25FF-C8D3E6C64C0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75263" y="2050064"/>
            <a:ext cx="957073" cy="957073"/>
          </a:xfrm>
          <a:prstGeom prst="rect">
            <a:avLst/>
          </a:prstGeom>
        </p:spPr>
      </p:pic>
    </p:spTree>
    <p:extLst>
      <p:ext uri="{BB962C8B-B14F-4D97-AF65-F5344CB8AC3E}">
        <p14:creationId xmlns:p14="http://schemas.microsoft.com/office/powerpoint/2010/main" val="2672963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B34FD-BB77-4F17-18EF-E12475406FF4}"/>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Other services provided in pharmacies</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C814B55-3E85-C685-06DB-C9AD57CB2A02}"/>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While you are at your pharmacy, why not ask about other services that they provide</a:t>
            </a:r>
          </a:p>
          <a:p>
            <a:r>
              <a:rPr lang="en-US" dirty="0">
                <a:latin typeface="Arial" panose="020B0604020202020204" pitchFamily="34" charset="0"/>
                <a:cs typeface="Arial" panose="020B0604020202020204" pitchFamily="34" charset="0"/>
              </a:rPr>
              <a:t>Many pharmacies now provide the following NHS services:</a:t>
            </a:r>
          </a:p>
          <a:p>
            <a:pPr lvl="1"/>
            <a:r>
              <a:rPr lang="en-US" b="1" dirty="0">
                <a:latin typeface="Arial" panose="020B0604020202020204" pitchFamily="34" charset="0"/>
                <a:cs typeface="Arial" panose="020B0604020202020204" pitchFamily="34" charset="0"/>
              </a:rPr>
              <a:t>Blood pressure checks service </a:t>
            </a:r>
            <a:r>
              <a:rPr lang="en-US" dirty="0">
                <a:latin typeface="Arial" panose="020B0604020202020204" pitchFamily="34" charset="0"/>
                <a:cs typeface="Arial" panose="020B0604020202020204" pitchFamily="34" charset="0"/>
              </a:rPr>
              <a:t>– A service aimed at patients aged 40 years and above</a:t>
            </a:r>
          </a:p>
          <a:p>
            <a:pPr lvl="1"/>
            <a:r>
              <a:rPr lang="en-US" b="1" dirty="0">
                <a:latin typeface="Arial" panose="020B0604020202020204" pitchFamily="34" charset="0"/>
                <a:cs typeface="Arial" panose="020B0604020202020204" pitchFamily="34" charset="0"/>
              </a:rPr>
              <a:t>Pharmacy contraception service </a:t>
            </a:r>
            <a:r>
              <a:rPr lang="en-US" dirty="0">
                <a:latin typeface="Arial" panose="020B0604020202020204" pitchFamily="34" charset="0"/>
                <a:cs typeface="Arial" panose="020B0604020202020204" pitchFamily="34" charset="0"/>
              </a:rPr>
              <a:t>– Initiation and provision of an on-going supply of oral contraception</a:t>
            </a:r>
          </a:p>
          <a:p>
            <a:pPr lvl="1"/>
            <a:r>
              <a:rPr lang="en-US" b="1" dirty="0">
                <a:latin typeface="Arial" panose="020B0604020202020204" pitchFamily="34" charset="0"/>
                <a:cs typeface="Arial" panose="020B0604020202020204" pitchFamily="34" charset="0"/>
              </a:rPr>
              <a:t>Flu vaccination service </a:t>
            </a:r>
          </a:p>
          <a:p>
            <a:pPr lvl="1"/>
            <a:r>
              <a:rPr lang="en-US" b="1" dirty="0">
                <a:latin typeface="Arial" panose="020B0604020202020204" pitchFamily="34" charset="0"/>
                <a:cs typeface="Arial" panose="020B0604020202020204" pitchFamily="34" charset="0"/>
              </a:rPr>
              <a:t>New Medicine Service </a:t>
            </a:r>
            <a:r>
              <a:rPr lang="en-US" dirty="0">
                <a:latin typeface="Arial" panose="020B0604020202020204" pitchFamily="34" charset="0"/>
                <a:cs typeface="Arial" panose="020B0604020202020204" pitchFamily="34" charset="0"/>
              </a:rPr>
              <a:t>– provides support to patients with long-term conditions newly prescribed certain medicines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8590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2FA2AC-C05F-354C-AFE9-1A43EB53CD02}"/>
              </a:ext>
            </a:extLst>
          </p:cNvPr>
          <p:cNvSpPr>
            <a:spLocks noGrp="1"/>
          </p:cNvSpPr>
          <p:nvPr>
            <p:ph idx="1"/>
          </p:nvPr>
        </p:nvSpPr>
        <p:spPr>
          <a:xfrm>
            <a:off x="838200" y="2263139"/>
            <a:ext cx="10515600" cy="3913823"/>
          </a:xfrm>
        </p:spPr>
        <p:txBody>
          <a:bodyPr>
            <a:normAutofit/>
          </a:bodyPr>
          <a:lstStyle/>
          <a:p>
            <a:pPr marL="0" indent="0">
              <a:buNone/>
            </a:pPr>
            <a:r>
              <a:rPr lang="en-US" sz="8000" dirty="0">
                <a:latin typeface="Arial" panose="020B0604020202020204" pitchFamily="34" charset="0"/>
                <a:cs typeface="Arial" panose="020B0604020202020204" pitchFamily="34" charset="0"/>
              </a:rPr>
              <a:t>Questions</a:t>
            </a:r>
            <a:endParaRPr lang="en-GB" sz="8000" dirty="0">
              <a:latin typeface="Arial" panose="020B0604020202020204" pitchFamily="34" charset="0"/>
              <a:cs typeface="Arial" panose="020B0604020202020204" pitchFamily="34" charset="0"/>
            </a:endParaRPr>
          </a:p>
        </p:txBody>
      </p:sp>
      <p:pic>
        <p:nvPicPr>
          <p:cNvPr id="5" name="Graphic 4" descr="Questions with solid fill">
            <a:extLst>
              <a:ext uri="{FF2B5EF4-FFF2-40B4-BE49-F238E27FC236}">
                <a16:creationId xmlns:a16="http://schemas.microsoft.com/office/drawing/2014/main" id="{D090C1AD-E869-9567-5FEC-CEBDF949005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638800" y="2971800"/>
            <a:ext cx="2993136" cy="2993136"/>
          </a:xfrm>
          <a:prstGeom prst="rect">
            <a:avLst/>
          </a:prstGeom>
        </p:spPr>
      </p:pic>
    </p:spTree>
    <p:extLst>
      <p:ext uri="{BB962C8B-B14F-4D97-AF65-F5344CB8AC3E}">
        <p14:creationId xmlns:p14="http://schemas.microsoft.com/office/powerpoint/2010/main" val="1370424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FC3E7-D797-FB63-2545-6AE49EF03C4E}"/>
              </a:ext>
            </a:extLst>
          </p:cNvPr>
          <p:cNvSpPr>
            <a:spLocks noGrp="1"/>
          </p:cNvSpPr>
          <p:nvPr>
            <p:ph type="ctrTitle"/>
          </p:nvPr>
        </p:nvSpPr>
        <p:spPr/>
        <p:txBody>
          <a:bodyPr/>
          <a:lstStyle/>
          <a:p>
            <a:r>
              <a:rPr lang="en-US" b="1" dirty="0">
                <a:latin typeface="Arial" panose="020B0604020202020204" pitchFamily="34" charset="0"/>
                <a:cs typeface="Arial" panose="020B0604020202020204" pitchFamily="34" charset="0"/>
              </a:rPr>
              <a:t>The Pharmacy First Service</a:t>
            </a:r>
            <a:endParaRPr lang="en-GB"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0117A23-D51E-276B-2228-C6E1B6D8A83D}"/>
              </a:ext>
            </a:extLst>
          </p:cNvPr>
          <p:cNvSpPr>
            <a:spLocks noGrp="1"/>
          </p:cNvSpPr>
          <p:nvPr>
            <p:ph type="subTitle" idx="1"/>
          </p:nvPr>
        </p:nvSpPr>
        <p:spPr/>
        <p:txBody>
          <a:bodyPr>
            <a:normAutofit/>
          </a:bodyPr>
          <a:lstStyle/>
          <a:p>
            <a:endParaRPr lang="en-US" sz="4000" dirty="0">
              <a:highlight>
                <a:srgbClr val="FFFF00"/>
              </a:highlight>
              <a:latin typeface="Arial" panose="020B0604020202020204" pitchFamily="34" charset="0"/>
              <a:cs typeface="Arial" panose="020B0604020202020204" pitchFamily="34" charset="0"/>
            </a:endParaRPr>
          </a:p>
          <a:p>
            <a:r>
              <a:rPr lang="en-US" sz="4000" dirty="0">
                <a:highlight>
                  <a:srgbClr val="FFFF00"/>
                </a:highlight>
                <a:latin typeface="Arial" panose="020B0604020202020204" pitchFamily="34" charset="0"/>
                <a:cs typeface="Arial" panose="020B0604020202020204" pitchFamily="34" charset="0"/>
              </a:rPr>
              <a:t>[Name of presenter]</a:t>
            </a:r>
            <a:endParaRPr lang="en-GB" sz="4000" dirty="0">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265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AB929-D803-767A-E050-54BBCBB243AA}"/>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Presentation overview</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6F91121-D76A-9704-0017-31B690D507A4}"/>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Introduction</a:t>
            </a:r>
          </a:p>
          <a:p>
            <a:r>
              <a:rPr lang="en-US" dirty="0">
                <a:latin typeface="Arial" panose="020B0604020202020204" pitchFamily="34" charset="0"/>
                <a:cs typeface="Arial" panose="020B0604020202020204" pitchFamily="34" charset="0"/>
              </a:rPr>
              <a:t>Animation of the service</a:t>
            </a:r>
          </a:p>
          <a:p>
            <a:r>
              <a:rPr lang="en-US" dirty="0">
                <a:latin typeface="Arial" panose="020B0604020202020204" pitchFamily="34" charset="0"/>
                <a:cs typeface="Arial" panose="020B0604020202020204" pitchFamily="34" charset="0"/>
              </a:rPr>
              <a:t>How the service works</a:t>
            </a:r>
          </a:p>
          <a:p>
            <a:r>
              <a:rPr lang="en-US" dirty="0">
                <a:latin typeface="Arial" panose="020B0604020202020204" pitchFamily="34" charset="0"/>
                <a:cs typeface="Arial" panose="020B0604020202020204" pitchFamily="34" charset="0"/>
              </a:rPr>
              <a:t>Pharmacists and their teams</a:t>
            </a:r>
          </a:p>
          <a:p>
            <a:r>
              <a:rPr lang="en-US" dirty="0">
                <a:latin typeface="Arial" panose="020B0604020202020204" pitchFamily="34" charset="0"/>
                <a:cs typeface="Arial" panose="020B0604020202020204" pitchFamily="34" charset="0"/>
              </a:rPr>
              <a:t>Other services provided in community pharmacies</a:t>
            </a:r>
          </a:p>
          <a:p>
            <a:r>
              <a:rPr lang="en-US" dirty="0">
                <a:latin typeface="Arial" panose="020B0604020202020204" pitchFamily="34" charset="0"/>
                <a:cs typeface="Arial" panose="020B0604020202020204" pitchFamily="34" charset="0"/>
              </a:rPr>
              <a:t>Q&amp;A</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438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7596-BC01-36B7-25C6-F3AD34FB221E}"/>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The Pharmacy First service</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0E092B0-85BA-01E8-70A5-18DE2A1BA535}"/>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The service started on 31st January 2024</a:t>
            </a:r>
          </a:p>
          <a:p>
            <a:r>
              <a:rPr lang="en-US" dirty="0">
                <a:latin typeface="Arial" panose="020B0604020202020204" pitchFamily="34" charset="0"/>
                <a:cs typeface="Arial" panose="020B0604020202020204" pitchFamily="34" charset="0"/>
              </a:rPr>
              <a:t>It is an optional service for pharmacies to provide but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over 95% of pharmacies in England have signed up to provide the service</a:t>
            </a:r>
          </a:p>
          <a:p>
            <a:r>
              <a:rPr lang="en-US" dirty="0">
                <a:latin typeface="Arial" panose="020B0604020202020204" pitchFamily="34" charset="0"/>
                <a:cs typeface="Arial" panose="020B0604020202020204" pitchFamily="34" charset="0"/>
              </a:rPr>
              <a:t>Builds on the previous NHS Community Pharmacist Consultation Service (CPCS)</a:t>
            </a:r>
          </a:p>
        </p:txBody>
      </p:sp>
      <p:pic>
        <p:nvPicPr>
          <p:cNvPr id="5" name="Graphic 4" descr="Medical outline">
            <a:extLst>
              <a:ext uri="{FF2B5EF4-FFF2-40B4-BE49-F238E27FC236}">
                <a16:creationId xmlns:a16="http://schemas.microsoft.com/office/drawing/2014/main" id="{697B2764-61AC-B7AF-2BEE-1E2AAEE1CD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1344" y="1380744"/>
            <a:ext cx="1069848" cy="1069848"/>
          </a:xfrm>
          <a:prstGeom prst="rect">
            <a:avLst/>
          </a:prstGeom>
        </p:spPr>
      </p:pic>
    </p:spTree>
    <p:extLst>
      <p:ext uri="{BB962C8B-B14F-4D97-AF65-F5344CB8AC3E}">
        <p14:creationId xmlns:p14="http://schemas.microsoft.com/office/powerpoint/2010/main" val="3885668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596E2-E7E3-0C96-FEBF-8CD8F4015C02}"/>
              </a:ext>
            </a:extLst>
          </p:cNvPr>
          <p:cNvSpPr>
            <a:spLocks noGrp="1"/>
          </p:cNvSpPr>
          <p:nvPr>
            <p:ph type="title"/>
          </p:nvPr>
        </p:nvSpPr>
        <p:spPr/>
        <p:txBody>
          <a:bodyPr/>
          <a:lstStyle/>
          <a:p>
            <a:r>
              <a:rPr lang="en-US" b="1" dirty="0"/>
              <a:t>Animation of the service</a:t>
            </a:r>
          </a:p>
        </p:txBody>
      </p:sp>
      <p:sp>
        <p:nvSpPr>
          <p:cNvPr id="3" name="Content Placeholder 2">
            <a:extLst>
              <a:ext uri="{FF2B5EF4-FFF2-40B4-BE49-F238E27FC236}">
                <a16:creationId xmlns:a16="http://schemas.microsoft.com/office/drawing/2014/main" id="{4C1FBF46-B64C-F87B-436C-23C4C19CD7AD}"/>
              </a:ext>
            </a:extLst>
          </p:cNvPr>
          <p:cNvSpPr>
            <a:spLocks noGrp="1"/>
          </p:cNvSpPr>
          <p:nvPr>
            <p:ph idx="1"/>
          </p:nvPr>
        </p:nvSpPr>
        <p:spPr/>
        <p:txBody>
          <a:bodyPr vert="horz" lIns="91440" tIns="45720" rIns="91440" bIns="45720" rtlCol="0" anchor="t">
            <a:normAutofit/>
          </a:bodyPr>
          <a:lstStyle/>
          <a:p>
            <a:r>
              <a:rPr lang="en-US" dirty="0">
                <a:highlight>
                  <a:srgbClr val="FFFF00"/>
                </a:highlight>
                <a:latin typeface="Arial"/>
                <a:cs typeface="Arial"/>
              </a:rPr>
              <a:t>[Delete this text before presenting – You can show the patient focused animation at meetings directly from YouTube, but if you need access to a downloadable version, please email: </a:t>
            </a:r>
            <a:br>
              <a:rPr lang="en-US" dirty="0">
                <a:highlight>
                  <a:srgbClr val="FFFF00"/>
                </a:highlight>
                <a:latin typeface="Arial"/>
                <a:cs typeface="Arial"/>
              </a:rPr>
            </a:br>
            <a:r>
              <a:rPr lang="en-US" dirty="0">
                <a:highlight>
                  <a:srgbClr val="FFFF00"/>
                </a:highlight>
                <a:latin typeface="Arial"/>
                <a:cs typeface="Arial"/>
                <a:hlinkClick r:id="rId2">
                  <a:extLst>
                    <a:ext uri="{A12FA001-AC4F-418D-AE19-62706E023703}">
                      <ahyp:hlinkClr xmlns:ahyp="http://schemas.microsoft.com/office/drawing/2018/hyperlinkcolor" val="tx"/>
                    </a:ext>
                  </a:extLst>
                </a:hlinkClick>
              </a:rPr>
              <a:t>comms.team@cpe.org.uk</a:t>
            </a:r>
            <a:r>
              <a:rPr lang="en-US" dirty="0">
                <a:highlight>
                  <a:srgbClr val="FFFF00"/>
                </a:highlight>
                <a:latin typeface="Arial"/>
                <a:cs typeface="Arial"/>
              </a:rPr>
              <a:t>] </a:t>
            </a:r>
            <a:endParaRPr lang="en-US" dirty="0"/>
          </a:p>
          <a:p>
            <a:r>
              <a:rPr lang="en-US" dirty="0">
                <a:latin typeface="Arial"/>
                <a:cs typeface="Arial"/>
              </a:rPr>
              <a:t>Watch the animation at </a:t>
            </a:r>
            <a:r>
              <a:rPr lang="en-US" dirty="0">
                <a:latin typeface="Arial"/>
                <a:cs typeface="Arial"/>
                <a:hlinkClick r:id="rId3">
                  <a:extLst>
                    <a:ext uri="{A12FA001-AC4F-418D-AE19-62706E023703}">
                      <ahyp:hlinkClr xmlns:ahyp="http://schemas.microsoft.com/office/drawing/2018/hyperlinkcolor" val="tx"/>
                    </a:ext>
                  </a:extLst>
                </a:hlinkClick>
              </a:rPr>
              <a:t>https://www.youtube.com/watch?v=ec-43uOnzPY</a:t>
            </a:r>
            <a:r>
              <a:rPr lang="en-US" dirty="0">
                <a:latin typeface="Arial"/>
                <a:cs typeface="Arial"/>
              </a:rPr>
              <a:t> </a:t>
            </a:r>
          </a:p>
          <a:p>
            <a:r>
              <a:rPr lang="en-US" dirty="0">
                <a:latin typeface="DM Sans"/>
                <a:cs typeface="Arial"/>
              </a:rPr>
              <a:t>Two shorter clips are also available on YouTube:</a:t>
            </a:r>
            <a:endParaRPr lang="en-US" dirty="0">
              <a:latin typeface="Aptos" panose="02110004020202020204"/>
              <a:cs typeface="Arial"/>
            </a:endParaRPr>
          </a:p>
          <a:p>
            <a:pPr lvl="1">
              <a:buFont typeface="Wingdings" panose="05000000000000000000" pitchFamily="2" charset="2"/>
              <a:buChar char="§"/>
            </a:pPr>
            <a:r>
              <a:rPr lang="en-US" b="1" u="sng" dirty="0">
                <a:latin typeface="DM Sans" pitchFamily="2" charset="0"/>
                <a:cs typeface="Arial"/>
                <a:hlinkClick r:id="rId4">
                  <a:extLst>
                    <a:ext uri="{A12FA001-AC4F-418D-AE19-62706E023703}">
                      <ahyp:hlinkClr xmlns:ahyp="http://schemas.microsoft.com/office/drawing/2018/hyperlinkcolor" val="tx"/>
                    </a:ext>
                  </a:extLst>
                </a:hlinkClick>
              </a:rPr>
              <a:t>How the Pharmacy First service works</a:t>
            </a:r>
            <a:endParaRPr lang="en-US" b="1" dirty="0">
              <a:latin typeface="DM Sans" pitchFamily="2" charset="0"/>
            </a:endParaRPr>
          </a:p>
          <a:p>
            <a:pPr lvl="1">
              <a:buFont typeface="Wingdings" panose="05000000000000000000" pitchFamily="2" charset="2"/>
              <a:buChar char="§"/>
            </a:pPr>
            <a:r>
              <a:rPr lang="en-US" b="1" u="sng" dirty="0">
                <a:latin typeface="DM Sans" pitchFamily="2" charset="0"/>
                <a:cs typeface="Arial"/>
                <a:hlinkClick r:id="rId5">
                  <a:extLst>
                    <a:ext uri="{A12FA001-AC4F-418D-AE19-62706E023703}">
                      <ahyp:hlinkClr xmlns:ahyp="http://schemas.microsoft.com/office/drawing/2018/hyperlinkcolor" val="tx"/>
                    </a:ext>
                  </a:extLst>
                </a:hlinkClick>
              </a:rPr>
              <a:t>The value of the Pharmacy First service</a:t>
            </a:r>
            <a:endParaRPr lang="en-US" b="1" dirty="0">
              <a:latin typeface="DM Sans" pitchFamily="2" charset="0"/>
            </a:endParaRPr>
          </a:p>
          <a:p>
            <a:endParaRPr lang="en-US" dirty="0">
              <a:latin typeface="Arial"/>
              <a:cs typeface="Arial"/>
            </a:endParaRPr>
          </a:p>
          <a:p>
            <a:endParaRPr lang="en-US" dirty="0"/>
          </a:p>
        </p:txBody>
      </p:sp>
    </p:spTree>
    <p:extLst>
      <p:ext uri="{BB962C8B-B14F-4D97-AF65-F5344CB8AC3E}">
        <p14:creationId xmlns:p14="http://schemas.microsoft.com/office/powerpoint/2010/main" val="1466400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FF38-3274-BB5E-992E-6CF86329B7F0}"/>
              </a:ext>
            </a:extLst>
          </p:cNvPr>
          <p:cNvSpPr>
            <a:spLocks noGrp="1"/>
          </p:cNvSpPr>
          <p:nvPr>
            <p:ph type="title"/>
          </p:nvPr>
        </p:nvSpPr>
        <p:spPr>
          <a:xfrm>
            <a:off x="594360" y="365125"/>
            <a:ext cx="10759440" cy="1325563"/>
          </a:xfrm>
        </p:spPr>
        <p:txBody>
          <a:bodyPr/>
          <a:lstStyle/>
          <a:p>
            <a:r>
              <a:rPr lang="en-US" b="1" dirty="0">
                <a:latin typeface="Arial" panose="020B0604020202020204" pitchFamily="34" charset="0"/>
                <a:cs typeface="Arial" panose="020B0604020202020204" pitchFamily="34" charset="0"/>
              </a:rPr>
              <a:t>How the service works </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5C62E71-AD89-EACD-2132-F56DFC6F29D3}"/>
              </a:ext>
            </a:extLst>
          </p:cNvPr>
          <p:cNvSpPr>
            <a:spLocks noGrp="1"/>
          </p:cNvSpPr>
          <p:nvPr>
            <p:ph idx="1"/>
          </p:nvPr>
        </p:nvSpPr>
        <p:spPr>
          <a:xfrm>
            <a:off x="752856" y="1775333"/>
            <a:ext cx="10515600" cy="4351338"/>
          </a:xfrm>
        </p:spPr>
        <p:txBody>
          <a:bodyPr>
            <a:normAutofit fontScale="92500"/>
          </a:bodyPr>
          <a:lstStyle/>
          <a:p>
            <a:r>
              <a:rPr lang="en-US" dirty="0">
                <a:latin typeface="Arial" panose="020B0604020202020204" pitchFamily="34" charset="0"/>
                <a:cs typeface="Arial" panose="020B0604020202020204" pitchFamily="34" charset="0"/>
              </a:rPr>
              <a:t>If you have a minor illness, your GP surgery can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electronically refer you to a pharmacy of your choice </a:t>
            </a:r>
          </a:p>
          <a:p>
            <a:pPr lvl="1"/>
            <a:r>
              <a:rPr lang="en-US" dirty="0">
                <a:latin typeface="Arial" panose="020B0604020202020204" pitchFamily="34" charset="0"/>
                <a:cs typeface="Arial" panose="020B0604020202020204" pitchFamily="34" charset="0"/>
              </a:rPr>
              <a:t>You can also be referred by NHS 111 (online or telephony), an out of hours service, 999 or urgent emergency care settings, e.g. A&amp;E</a:t>
            </a:r>
          </a:p>
          <a:p>
            <a:r>
              <a:rPr lang="en-US" dirty="0">
                <a:latin typeface="Arial" panose="020B0604020202020204" pitchFamily="34" charset="0"/>
                <a:cs typeface="Arial" panose="020B0604020202020204" pitchFamily="34" charset="0"/>
              </a:rPr>
              <a:t>The pharmacist will have a consultation with you</a:t>
            </a:r>
          </a:p>
          <a:p>
            <a:pPr lvl="1"/>
            <a:r>
              <a:rPr lang="en-US" dirty="0">
                <a:latin typeface="Arial" panose="020B0604020202020204" pitchFamily="34" charset="0"/>
                <a:cs typeface="Arial" panose="020B0604020202020204" pitchFamily="34" charset="0"/>
              </a:rPr>
              <a:t>In a private consultation room in the pharmacy; or</a:t>
            </a:r>
          </a:p>
          <a:p>
            <a:pPr lvl="1"/>
            <a:r>
              <a:rPr lang="en-US" dirty="0">
                <a:latin typeface="Arial" panose="020B0604020202020204" pitchFamily="34" charset="0"/>
                <a:cs typeface="Arial" panose="020B0604020202020204" pitchFamily="34" charset="0"/>
              </a:rPr>
              <a:t>Remotely via a telephone/video consultation (dependent on symptoms/availability of video equipment)</a:t>
            </a:r>
          </a:p>
          <a:p>
            <a:r>
              <a:rPr lang="en-US" dirty="0">
                <a:latin typeface="Arial" panose="020B0604020202020204" pitchFamily="34" charset="0"/>
                <a:cs typeface="Arial" panose="020B0604020202020204" pitchFamily="34" charset="0"/>
              </a:rPr>
              <a:t>             With your consent, they will check your GP record or other</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clinical record</a:t>
            </a:r>
          </a:p>
          <a:p>
            <a:pPr marL="0" indent="0">
              <a:buNone/>
            </a:pP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5" name="Graphic 4" descr="Doctor female with solid fill">
            <a:extLst>
              <a:ext uri="{FF2B5EF4-FFF2-40B4-BE49-F238E27FC236}">
                <a16:creationId xmlns:a16="http://schemas.microsoft.com/office/drawing/2014/main" id="{B56E1635-CDF7-599E-D01E-12592E413B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60992" y="1444752"/>
            <a:ext cx="1152144" cy="1152144"/>
          </a:xfrm>
          <a:prstGeom prst="rect">
            <a:avLst/>
          </a:prstGeom>
        </p:spPr>
      </p:pic>
      <p:pic>
        <p:nvPicPr>
          <p:cNvPr id="8" name="Graphic 7" descr="Programmer male with solid fill">
            <a:extLst>
              <a:ext uri="{FF2B5EF4-FFF2-40B4-BE49-F238E27FC236}">
                <a16:creationId xmlns:a16="http://schemas.microsoft.com/office/drawing/2014/main" id="{AE610D13-0812-EE5B-3299-8BA44462B2C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23544" y="4736592"/>
            <a:ext cx="1121664" cy="1121664"/>
          </a:xfrm>
          <a:prstGeom prst="rect">
            <a:avLst/>
          </a:prstGeom>
        </p:spPr>
      </p:pic>
    </p:spTree>
    <p:extLst>
      <p:ext uri="{BB962C8B-B14F-4D97-AF65-F5344CB8AC3E}">
        <p14:creationId xmlns:p14="http://schemas.microsoft.com/office/powerpoint/2010/main" val="851716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2F5A-F511-E7D3-5481-22423E140D08}"/>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How</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the service works</a:t>
            </a:r>
            <a:endParaRPr lang="en-GB"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5177768-5A77-07A6-A705-C393B7FFDE9B}"/>
              </a:ext>
            </a:extLst>
          </p:cNvPr>
          <p:cNvSpPr>
            <a:spLocks noGrp="1"/>
          </p:cNvSpPr>
          <p:nvPr>
            <p:ph idx="1"/>
          </p:nvPr>
        </p:nvSpPr>
        <p:spPr/>
        <p:txBody>
          <a:bodyPr>
            <a:normAutofit fontScale="92500" lnSpcReduction="10000"/>
          </a:bodyPr>
          <a:lstStyle/>
          <a:p>
            <a:r>
              <a:rPr lang="en-US" dirty="0">
                <a:latin typeface="Arial" panose="020B0604020202020204" pitchFamily="34" charset="0"/>
                <a:cs typeface="Arial" panose="020B0604020202020204" pitchFamily="34" charset="0"/>
              </a:rPr>
              <a:t>Advice will be provided and if appropriate, a medicine will be recommended for you to buy or…</a:t>
            </a:r>
          </a:p>
          <a:p>
            <a:r>
              <a:rPr lang="en-US" dirty="0">
                <a:latin typeface="Arial" panose="020B0604020202020204" pitchFamily="34" charset="0"/>
                <a:cs typeface="Arial" panose="020B0604020202020204" pitchFamily="34" charset="0"/>
              </a:rPr>
              <a:t>If you have certain symptoms of one of seven conditions and fall within an age category, you may be offered an NHS medicine to treat your condition  </a:t>
            </a:r>
          </a:p>
          <a:p>
            <a:pPr lvl="1"/>
            <a:r>
              <a:rPr lang="en-US" sz="2600" dirty="0">
                <a:latin typeface="Arial" panose="020B0604020202020204" pitchFamily="34" charset="0"/>
                <a:cs typeface="Arial" panose="020B0604020202020204" pitchFamily="34" charset="0"/>
              </a:rPr>
              <a:t>NHS prescription charges apply if you normally pay for medicines supplied on prescriptions</a:t>
            </a:r>
          </a:p>
          <a:p>
            <a:r>
              <a:rPr lang="en-US" dirty="0">
                <a:latin typeface="Arial" panose="020B0604020202020204" pitchFamily="34" charset="0"/>
                <a:cs typeface="Arial" panose="020B0604020202020204" pitchFamily="34" charset="0"/>
              </a:rPr>
              <a:t> An electronic message will be sent to your GP surgery so</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your GP health record can be updated </a:t>
            </a:r>
          </a:p>
          <a:p>
            <a:r>
              <a:rPr lang="en-GB" dirty="0">
                <a:latin typeface="Arial" panose="020B0604020202020204" pitchFamily="34" charset="0"/>
                <a:cs typeface="Arial" panose="020B0604020202020204" pitchFamily="34" charset="0"/>
              </a:rPr>
              <a:t>If the pharmacist cannot help you, you will be directed to your GP surgery or other healthcare professional as appropriate</a:t>
            </a:r>
          </a:p>
          <a:p>
            <a:pPr lvl="1"/>
            <a:endParaRPr lang="en-US"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9" name="Graphic 8" descr="Email with solid fill">
            <a:extLst>
              <a:ext uri="{FF2B5EF4-FFF2-40B4-BE49-F238E27FC236}">
                <a16:creationId xmlns:a16="http://schemas.microsoft.com/office/drawing/2014/main" id="{D7E03D9F-FBB3-0679-0419-1655EE5675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883902" y="4160520"/>
            <a:ext cx="749808" cy="749808"/>
          </a:xfrm>
          <a:prstGeom prst="rect">
            <a:avLst/>
          </a:prstGeom>
        </p:spPr>
      </p:pic>
    </p:spTree>
    <p:extLst>
      <p:ext uri="{BB962C8B-B14F-4D97-AF65-F5344CB8AC3E}">
        <p14:creationId xmlns:p14="http://schemas.microsoft.com/office/powerpoint/2010/main" val="411691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8FAD7-0E37-18BD-0DA5-5BC8595F661D}"/>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What are the seven conditions?</a:t>
            </a:r>
            <a:endParaRPr lang="en-GB"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D2FEFBC-A428-7733-331C-A78C98093DF2}"/>
              </a:ext>
            </a:extLst>
          </p:cNvPr>
          <p:cNvSpPr/>
          <p:nvPr/>
        </p:nvSpPr>
        <p:spPr>
          <a:xfrm>
            <a:off x="1702069" y="1903029"/>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5" name="TextBox 2">
            <a:extLst>
              <a:ext uri="{FF2B5EF4-FFF2-40B4-BE49-F238E27FC236}">
                <a16:creationId xmlns:a16="http://schemas.microsoft.com/office/drawing/2014/main" id="{58F05C99-B28E-9060-4092-31B95C512BE1}"/>
              </a:ext>
            </a:extLst>
          </p:cNvPr>
          <p:cNvSpPr txBox="1"/>
          <p:nvPr/>
        </p:nvSpPr>
        <p:spPr>
          <a:xfrm>
            <a:off x="1858480" y="2051030"/>
            <a:ext cx="176463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Sinusitis</a:t>
            </a:r>
          </a:p>
          <a:p>
            <a:pPr algn="ctr"/>
            <a:endPar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gn="ctr"/>
            <a:r>
              <a:rPr lang="en-US" sz="800" b="1" dirty="0">
                <a:latin typeface="Arial" panose="020B0604020202020204" pitchFamily="34" charset="0"/>
                <a:cs typeface="Arial" panose="020B0604020202020204" pitchFamily="34" charset="0"/>
              </a:rPr>
              <a:t> </a:t>
            </a:r>
            <a:endParaRPr kumimoji="0" lang="en-US" sz="800"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gn="ctr"/>
            <a:r>
              <a:rPr lang="en-US" dirty="0">
                <a:latin typeface="Arial" panose="020B0604020202020204" pitchFamily="34" charset="0"/>
                <a:cs typeface="Arial" panose="020B0604020202020204" pitchFamily="34" charset="0"/>
              </a:rPr>
              <a:t>12 years and over</a:t>
            </a:r>
            <a:endPar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18D03B51-037F-76A3-B5E1-EC4F874E0700}"/>
              </a:ext>
            </a:extLst>
          </p:cNvPr>
          <p:cNvSpPr/>
          <p:nvPr/>
        </p:nvSpPr>
        <p:spPr>
          <a:xfrm>
            <a:off x="3944753" y="1903029"/>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7" name="TextBox 4">
            <a:extLst>
              <a:ext uri="{FF2B5EF4-FFF2-40B4-BE49-F238E27FC236}">
                <a16:creationId xmlns:a16="http://schemas.microsoft.com/office/drawing/2014/main" id="{6E2CEB0D-2C6C-17C1-C876-2EFDD672AE1D}"/>
              </a:ext>
            </a:extLst>
          </p:cNvPr>
          <p:cNvSpPr txBox="1"/>
          <p:nvPr/>
        </p:nvSpPr>
        <p:spPr>
          <a:xfrm>
            <a:off x="4101164" y="2051030"/>
            <a:ext cx="176463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Sore throat</a:t>
            </a:r>
          </a:p>
          <a:p>
            <a:pPr algn="ctr"/>
            <a:endPar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gn="ctr"/>
            <a:r>
              <a:rPr kumimoji="0" lang="en-US" sz="800" b="1" u="none" strike="noStrike" kern="1200" cap="none" spc="0" normalizeH="0" baseline="0" noProof="0" dirty="0">
                <a:ln>
                  <a:noFill/>
                </a:ln>
                <a:effectLst/>
                <a:uLnTx/>
                <a:uFillTx/>
                <a:latin typeface="Arial" panose="020B0604020202020204" pitchFamily="34" charset="0"/>
                <a:cs typeface="Arial" panose="020B0604020202020204" pitchFamily="34" charset="0"/>
              </a:rPr>
              <a:t> </a:t>
            </a:r>
          </a:p>
          <a:p>
            <a:pPr algn="ctr"/>
            <a:r>
              <a:rPr lang="en-US" dirty="0">
                <a:latin typeface="Arial" panose="020B0604020202020204" pitchFamily="34" charset="0"/>
                <a:cs typeface="Arial" panose="020B0604020202020204" pitchFamily="34" charset="0"/>
              </a:rPr>
              <a:t>5 years and over</a:t>
            </a:r>
            <a:endPar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C9C03A6-CF8D-2556-1749-ED5C188FED37}"/>
              </a:ext>
            </a:extLst>
          </p:cNvPr>
          <p:cNvSpPr/>
          <p:nvPr/>
        </p:nvSpPr>
        <p:spPr>
          <a:xfrm>
            <a:off x="6178616" y="1903029"/>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9" name="TextBox 6">
            <a:extLst>
              <a:ext uri="{FF2B5EF4-FFF2-40B4-BE49-F238E27FC236}">
                <a16:creationId xmlns:a16="http://schemas.microsoft.com/office/drawing/2014/main" id="{E90F599D-2D08-ADD9-0583-FB2090E32ACC}"/>
              </a:ext>
            </a:extLst>
          </p:cNvPr>
          <p:cNvSpPr txBox="1"/>
          <p:nvPr/>
        </p:nvSpPr>
        <p:spPr>
          <a:xfrm>
            <a:off x="6335027" y="2064943"/>
            <a:ext cx="1764630" cy="104644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Acute otitis media</a:t>
            </a:r>
          </a:p>
          <a:p>
            <a:pPr algn="ctr"/>
            <a:r>
              <a:rPr lang="en-US" sz="800" dirty="0">
                <a:latin typeface="Arial" panose="020B0604020202020204" pitchFamily="34" charset="0"/>
                <a:cs typeface="Arial" panose="020B0604020202020204" pitchFamily="34" charset="0"/>
              </a:rPr>
              <a:t> </a:t>
            </a:r>
          </a:p>
          <a:p>
            <a:pPr algn="ctr"/>
            <a:r>
              <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rPr>
              <a:t>1 to 17 years</a:t>
            </a:r>
          </a:p>
        </p:txBody>
      </p:sp>
      <p:sp>
        <p:nvSpPr>
          <p:cNvPr id="10" name="Rectangle 9">
            <a:extLst>
              <a:ext uri="{FF2B5EF4-FFF2-40B4-BE49-F238E27FC236}">
                <a16:creationId xmlns:a16="http://schemas.microsoft.com/office/drawing/2014/main" id="{F9E80D8A-1C99-3840-DA34-D5DB35F6D727}"/>
              </a:ext>
            </a:extLst>
          </p:cNvPr>
          <p:cNvSpPr/>
          <p:nvPr/>
        </p:nvSpPr>
        <p:spPr>
          <a:xfrm>
            <a:off x="8412479" y="1903029"/>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11" name="TextBox 8">
            <a:extLst>
              <a:ext uri="{FF2B5EF4-FFF2-40B4-BE49-F238E27FC236}">
                <a16:creationId xmlns:a16="http://schemas.microsoft.com/office/drawing/2014/main" id="{BBC54B59-E429-3A2E-B488-3A2B87616593}"/>
              </a:ext>
            </a:extLst>
          </p:cNvPr>
          <p:cNvSpPr txBox="1"/>
          <p:nvPr/>
        </p:nvSpPr>
        <p:spPr>
          <a:xfrm>
            <a:off x="8568890" y="2051030"/>
            <a:ext cx="176463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Infected insect bite</a:t>
            </a:r>
          </a:p>
          <a:p>
            <a:pPr algn="ctr"/>
            <a:r>
              <a:rPr lang="en-US" sz="800" b="1" dirty="0">
                <a:latin typeface="Arial" panose="020B0604020202020204" pitchFamily="34" charset="0"/>
                <a:cs typeface="Arial" panose="020B0604020202020204" pitchFamily="34" charset="0"/>
              </a:rPr>
              <a:t> </a:t>
            </a:r>
          </a:p>
          <a:p>
            <a:pPr algn="ctr"/>
            <a:r>
              <a:rPr kumimoji="0" lang="en-US" u="none" strike="noStrike" kern="1200" cap="none" spc="0" normalizeH="0" baseline="0" noProof="0" dirty="0">
                <a:ln>
                  <a:noFill/>
                </a:ln>
                <a:effectLst/>
                <a:uLnTx/>
                <a:uFillTx/>
                <a:latin typeface="Arial" panose="020B0604020202020204" pitchFamily="34" charset="0"/>
                <a:cs typeface="Arial" panose="020B0604020202020204" pitchFamily="34" charset="0"/>
              </a:rPr>
              <a:t>1 year and over</a:t>
            </a:r>
          </a:p>
        </p:txBody>
      </p:sp>
      <p:sp>
        <p:nvSpPr>
          <p:cNvPr id="12" name="Rectangle 11">
            <a:extLst>
              <a:ext uri="{FF2B5EF4-FFF2-40B4-BE49-F238E27FC236}">
                <a16:creationId xmlns:a16="http://schemas.microsoft.com/office/drawing/2014/main" id="{E14ECF03-3DEA-C062-E427-BA7BE6DD1802}"/>
              </a:ext>
            </a:extLst>
          </p:cNvPr>
          <p:cNvSpPr/>
          <p:nvPr/>
        </p:nvSpPr>
        <p:spPr>
          <a:xfrm>
            <a:off x="2837047" y="3879830"/>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13" name="TextBox 10">
            <a:extLst>
              <a:ext uri="{FF2B5EF4-FFF2-40B4-BE49-F238E27FC236}">
                <a16:creationId xmlns:a16="http://schemas.microsoft.com/office/drawing/2014/main" id="{D89961CB-9AFB-8CF8-29C5-61FFF2073BD0}"/>
              </a:ext>
            </a:extLst>
          </p:cNvPr>
          <p:cNvSpPr txBox="1"/>
          <p:nvPr/>
        </p:nvSpPr>
        <p:spPr>
          <a:xfrm>
            <a:off x="2993458" y="4166846"/>
            <a:ext cx="176463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Impetigo</a:t>
            </a:r>
          </a:p>
          <a:p>
            <a:pPr algn="ctr"/>
            <a:endPar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gn="ctr"/>
            <a:r>
              <a:rPr lang="en-US" sz="800" dirty="0">
                <a:latin typeface="Arial" panose="020B0604020202020204" pitchFamily="34" charset="0"/>
                <a:cs typeface="Arial" panose="020B0604020202020204" pitchFamily="34" charset="0"/>
              </a:rPr>
              <a:t> </a:t>
            </a:r>
          </a:p>
          <a:p>
            <a:pPr algn="ctr"/>
            <a:r>
              <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rPr>
              <a:t>1 year and over</a:t>
            </a:r>
          </a:p>
        </p:txBody>
      </p:sp>
      <p:sp>
        <p:nvSpPr>
          <p:cNvPr id="14" name="Rectangle 13">
            <a:extLst>
              <a:ext uri="{FF2B5EF4-FFF2-40B4-BE49-F238E27FC236}">
                <a16:creationId xmlns:a16="http://schemas.microsoft.com/office/drawing/2014/main" id="{9BAD79BD-4598-FB6F-37AF-993301939C8D}"/>
              </a:ext>
            </a:extLst>
          </p:cNvPr>
          <p:cNvSpPr/>
          <p:nvPr/>
        </p:nvSpPr>
        <p:spPr>
          <a:xfrm>
            <a:off x="5070910" y="3871529"/>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15" name="TextBox 12">
            <a:extLst>
              <a:ext uri="{FF2B5EF4-FFF2-40B4-BE49-F238E27FC236}">
                <a16:creationId xmlns:a16="http://schemas.microsoft.com/office/drawing/2014/main" id="{71FA99A0-F493-F5AE-9967-A39511A38B32}"/>
              </a:ext>
            </a:extLst>
          </p:cNvPr>
          <p:cNvSpPr txBox="1"/>
          <p:nvPr/>
        </p:nvSpPr>
        <p:spPr>
          <a:xfrm>
            <a:off x="5227321" y="4166846"/>
            <a:ext cx="176463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Shingles</a:t>
            </a:r>
          </a:p>
          <a:p>
            <a:pPr algn="ctr"/>
            <a:endPar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gn="ctr"/>
            <a:r>
              <a:rPr lang="en-US" sz="800" dirty="0">
                <a:latin typeface="Arial" panose="020B0604020202020204" pitchFamily="34" charset="0"/>
                <a:cs typeface="Arial" panose="020B0604020202020204" pitchFamily="34" charset="0"/>
              </a:rPr>
              <a:t> </a:t>
            </a:r>
          </a:p>
          <a:p>
            <a:pPr algn="ctr"/>
            <a:r>
              <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rPr>
              <a:t>18 years and over</a:t>
            </a:r>
          </a:p>
        </p:txBody>
      </p:sp>
      <p:sp>
        <p:nvSpPr>
          <p:cNvPr id="16" name="Rectangle 15">
            <a:extLst>
              <a:ext uri="{FF2B5EF4-FFF2-40B4-BE49-F238E27FC236}">
                <a16:creationId xmlns:a16="http://schemas.microsoft.com/office/drawing/2014/main" id="{06E06D77-5FE6-60F8-814E-6B02BFFBDF50}"/>
              </a:ext>
            </a:extLst>
          </p:cNvPr>
          <p:cNvSpPr/>
          <p:nvPr/>
        </p:nvSpPr>
        <p:spPr>
          <a:xfrm>
            <a:off x="7303969" y="3874303"/>
            <a:ext cx="2077452" cy="1843238"/>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dirty="0">
              <a:latin typeface="Arial" panose="020B0604020202020204" pitchFamily="34" charset="0"/>
              <a:cs typeface="Arial" panose="020B0604020202020204" pitchFamily="34" charset="0"/>
            </a:endParaRPr>
          </a:p>
        </p:txBody>
      </p:sp>
      <p:sp>
        <p:nvSpPr>
          <p:cNvPr id="17" name="TextBox 14">
            <a:extLst>
              <a:ext uri="{FF2B5EF4-FFF2-40B4-BE49-F238E27FC236}">
                <a16:creationId xmlns:a16="http://schemas.microsoft.com/office/drawing/2014/main" id="{47FE2F52-D7D2-1099-438C-37140B00071E}"/>
              </a:ext>
            </a:extLst>
          </p:cNvPr>
          <p:cNvSpPr txBox="1"/>
          <p:nvPr/>
        </p:nvSpPr>
        <p:spPr>
          <a:xfrm>
            <a:off x="7390598" y="4166846"/>
            <a:ext cx="1905802"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kumimoji="0" lang="en-US" b="1" u="none" strike="noStrike" kern="1200" cap="none" spc="0" normalizeH="0" baseline="0" noProof="0" dirty="0">
                <a:ln>
                  <a:noFill/>
                </a:ln>
                <a:effectLst/>
                <a:uLnTx/>
                <a:uFillTx/>
                <a:latin typeface="Arial" panose="020B0604020202020204" pitchFamily="34" charset="0"/>
                <a:cs typeface="Arial" panose="020B0604020202020204" pitchFamily="34" charset="0"/>
              </a:rPr>
              <a:t>Uncomplicated UTI</a:t>
            </a:r>
          </a:p>
          <a:p>
            <a:pPr algn="ctr"/>
            <a:r>
              <a:rPr lang="en-US" sz="800" dirty="0">
                <a:latin typeface="Arial" panose="020B0604020202020204" pitchFamily="34" charset="0"/>
                <a:cs typeface="Arial" panose="020B0604020202020204" pitchFamily="34" charset="0"/>
              </a:rPr>
              <a:t> </a:t>
            </a:r>
          </a:p>
          <a:p>
            <a:pPr algn="ctr"/>
            <a:r>
              <a:rPr kumimoji="0" lang="en-US" b="0" u="none" strike="noStrike" kern="1200" cap="none" spc="0" normalizeH="0" baseline="0" noProof="0" dirty="0">
                <a:ln>
                  <a:noFill/>
                </a:ln>
                <a:effectLst/>
                <a:uLnTx/>
                <a:uFillTx/>
                <a:latin typeface="Arial" panose="020B0604020202020204" pitchFamily="34" charset="0"/>
                <a:cs typeface="Arial" panose="020B0604020202020204" pitchFamily="34" charset="0"/>
              </a:rPr>
              <a:t>Women 16 to 64 years</a:t>
            </a:r>
          </a:p>
        </p:txBody>
      </p:sp>
    </p:spTree>
    <p:extLst>
      <p:ext uri="{BB962C8B-B14F-4D97-AF65-F5344CB8AC3E}">
        <p14:creationId xmlns:p14="http://schemas.microsoft.com/office/powerpoint/2010/main" val="1467467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60A41-579F-D9B7-F83E-9B0CAA330433}"/>
              </a:ext>
            </a:extLst>
          </p:cNvPr>
          <p:cNvSpPr>
            <a:spLocks noGrp="1"/>
          </p:cNvSpPr>
          <p:nvPr>
            <p:ph type="title"/>
          </p:nvPr>
        </p:nvSpPr>
        <p:spPr>
          <a:xfrm>
            <a:off x="838200" y="319405"/>
            <a:ext cx="10515600" cy="1325563"/>
          </a:xfrm>
        </p:spPr>
        <p:txBody>
          <a:bodyPr/>
          <a:lstStyle/>
          <a:p>
            <a:r>
              <a:rPr lang="en-US" b="1" dirty="0">
                <a:latin typeface="Arial" panose="020B0604020202020204" pitchFamily="34" charset="0"/>
                <a:cs typeface="Arial" panose="020B0604020202020204" pitchFamily="34" charset="0"/>
              </a:rPr>
              <a:t>How the service works</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62D86CD9-FE7A-6FCE-C1AD-6AB066AFC604}"/>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If you have certain symptoms of one of the seven conditions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and fall with the age category, you can also walk into your pharmacy (self refer) and access the service</a:t>
            </a:r>
          </a:p>
          <a:p>
            <a:r>
              <a:rPr lang="en-US" dirty="0">
                <a:latin typeface="Arial" panose="020B0604020202020204" pitchFamily="34" charset="0"/>
                <a:cs typeface="Arial" panose="020B0604020202020204" pitchFamily="34" charset="0"/>
              </a:rPr>
              <a:t>You may be seen by another trained member of staff first who can triage you to see if your symptoms are typical of the seven conditions and then refer you to the pharmacist if appropriate</a:t>
            </a:r>
          </a:p>
          <a:p>
            <a:r>
              <a:rPr lang="en-US" dirty="0">
                <a:latin typeface="Arial" panose="020B0604020202020204" pitchFamily="34" charset="0"/>
                <a:cs typeface="Arial" panose="020B0604020202020204" pitchFamily="34" charset="0"/>
              </a:rPr>
              <a:t>If you have symptoms which mean you are eligible for the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service, an electronic message will be sent to the GP</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surgery so your GP health record can be updated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pic>
        <p:nvPicPr>
          <p:cNvPr id="19" name="Graphic 18" descr="Walk with solid fill">
            <a:extLst>
              <a:ext uri="{FF2B5EF4-FFF2-40B4-BE49-F238E27FC236}">
                <a16:creationId xmlns:a16="http://schemas.microsoft.com/office/drawing/2014/main" id="{666968EB-45BA-DD69-0B7B-BC273490CC9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12552" y="1825625"/>
            <a:ext cx="1210056" cy="1210056"/>
          </a:xfrm>
          <a:prstGeom prst="rect">
            <a:avLst/>
          </a:prstGeom>
        </p:spPr>
      </p:pic>
      <p:pic>
        <p:nvPicPr>
          <p:cNvPr id="21" name="Graphic 20" descr="Email with solid fill">
            <a:extLst>
              <a:ext uri="{FF2B5EF4-FFF2-40B4-BE49-F238E27FC236}">
                <a16:creationId xmlns:a16="http://schemas.microsoft.com/office/drawing/2014/main" id="{698B304B-7F96-1DB0-FB13-A56816592B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67416" y="4600956"/>
            <a:ext cx="1100328" cy="1100328"/>
          </a:xfrm>
          <a:prstGeom prst="rect">
            <a:avLst/>
          </a:prstGeom>
        </p:spPr>
      </p:pic>
    </p:spTree>
    <p:extLst>
      <p:ext uri="{BB962C8B-B14F-4D97-AF65-F5344CB8AC3E}">
        <p14:creationId xmlns:p14="http://schemas.microsoft.com/office/powerpoint/2010/main" val="4035478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41035E9C3D2F409AF07E8835ED420A" ma:contentTypeVersion="" ma:contentTypeDescription="Create a new document." ma:contentTypeScope="" ma:versionID="4ea0703e9f96e7952bbf901575249dda">
  <xsd:schema xmlns:xsd="http://www.w3.org/2001/XMLSchema" xmlns:xs="http://www.w3.org/2001/XMLSchema" xmlns:p="http://schemas.microsoft.com/office/2006/metadata/properties" xmlns:ns2="1c7d3551-5694-4f12-b35a-d9a7a462ea4b" xmlns:ns3="e18753c5-2901-411e-a100-706a3d27800e" targetNamespace="http://schemas.microsoft.com/office/2006/metadata/properties" ma:root="true" ma:fieldsID="21158d971037e81ce5dae2add9782b3d" ns2:_="" ns3:_="">
    <xsd:import namespace="1c7d3551-5694-4f12-b35a-d9a7a462ea4b"/>
    <xsd:import namespace="e18753c5-2901-411e-a100-706a3d27800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Tags" minOccurs="0"/>
                <xsd:element ref="ns3:MediaServiceOCR"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7d3551-5694-4f12-b35a-d9a7a462ea4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2" nillable="true" ma:displayName="Taxonomy Catch All Column" ma:hidden="true" ma:list="{7C31C42A-C94B-4E04-94AD-A54574F82F3B}" ma:internalName="TaxCatchAll" ma:showField="CatchAllData" ma:web="{041c6c0f-6dd7-469f-ad14-49b8b580d97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18753c5-2901-411e-a100-706a3d27800e"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85b3fcf-ce55-45eb-a651-8211b79e8a4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18753c5-2901-411e-a100-706a3d27800e">
      <Terms xmlns="http://schemas.microsoft.com/office/infopath/2007/PartnerControls"/>
    </lcf76f155ced4ddcb4097134ff3c332f>
    <TaxCatchAll xmlns="1c7d3551-5694-4f12-b35a-d9a7a462ea4b" xsi:nil="true"/>
  </documentManagement>
</p:properties>
</file>

<file path=customXml/itemProps1.xml><?xml version="1.0" encoding="utf-8"?>
<ds:datastoreItem xmlns:ds="http://schemas.openxmlformats.org/officeDocument/2006/customXml" ds:itemID="{5E7CB79B-23F4-4C9A-855D-EB6D501D32DF}">
  <ds:schemaRefs>
    <ds:schemaRef ds:uri="1c7d3551-5694-4f12-b35a-d9a7a462ea4b"/>
    <ds:schemaRef ds:uri="e18753c5-2901-411e-a100-706a3d2780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C84065C-3092-402B-A55C-3E26B63E360A}">
  <ds:schemaRefs>
    <ds:schemaRef ds:uri="http://schemas.microsoft.com/sharepoint/v3/contenttype/forms"/>
  </ds:schemaRefs>
</ds:datastoreItem>
</file>

<file path=customXml/itemProps3.xml><?xml version="1.0" encoding="utf-8"?>
<ds:datastoreItem xmlns:ds="http://schemas.openxmlformats.org/officeDocument/2006/customXml" ds:itemID="{4D874065-A7E5-4F1F-9348-DF74DA9907FB}">
  <ds:schemaRefs>
    <ds:schemaRef ds:uri="e18753c5-2901-411e-a100-706a3d27800e"/>
    <ds:schemaRef ds:uri="http://schemas.microsoft.com/office/2006/documentManagement/types"/>
    <ds:schemaRef ds:uri="http://schemas.microsoft.com/office/2006/metadata/properties"/>
    <ds:schemaRef ds:uri="http://purl.org/dc/elements/1.1/"/>
    <ds:schemaRef ds:uri="http://purl.org/dc/terms/"/>
    <ds:schemaRef ds:uri="1c7d3551-5694-4f12-b35a-d9a7a462ea4b"/>
    <ds:schemaRef ds:uri="http://purl.org/dc/dcmitype/"/>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1367</Words>
  <Application>Microsoft Office PowerPoint</Application>
  <PresentationFormat>Widescreen</PresentationFormat>
  <Paragraphs>107</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DM Sans</vt:lpstr>
      <vt:lpstr>Wingdings</vt:lpstr>
      <vt:lpstr>Office Theme</vt:lpstr>
      <vt:lpstr>Read and delete this slide</vt:lpstr>
      <vt:lpstr>The Pharmacy First Service</vt:lpstr>
      <vt:lpstr>Presentation overview</vt:lpstr>
      <vt:lpstr>The Pharmacy First service</vt:lpstr>
      <vt:lpstr>Animation of the service</vt:lpstr>
      <vt:lpstr>How the service works </vt:lpstr>
      <vt:lpstr>How the service works</vt:lpstr>
      <vt:lpstr>What are the seven conditions?</vt:lpstr>
      <vt:lpstr>How the service works </vt:lpstr>
      <vt:lpstr>Protocols that pharmacist must follow</vt:lpstr>
      <vt:lpstr>Supply of urgent medicines or appliances</vt:lpstr>
      <vt:lpstr>Supply of urgent medicines or appliances</vt:lpstr>
      <vt:lpstr>Supply of urgent medicines or appliances</vt:lpstr>
      <vt:lpstr>Pharmacists and their teams </vt:lpstr>
      <vt:lpstr>Other services provided in pharmacies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Pharmacy First Service</dc:title>
  <dc:creator>Rosie Taylor</dc:creator>
  <cp:lastModifiedBy>Rosie Taylor</cp:lastModifiedBy>
  <cp:revision>27</cp:revision>
  <dcterms:created xsi:type="dcterms:W3CDTF">2024-05-14T09:39:51Z</dcterms:created>
  <dcterms:modified xsi:type="dcterms:W3CDTF">2024-07-25T10:09:56Z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0x0101006841035E9C3D2F409AF07E8835ED420A</vt:lpwstr>
  </property>
  <property fmtid="{D5CDD505-2E9C-101B-9397-08002B2CF9AE}" pid="3" name="MediaServiceImageTags">
    <vt:lpwstr/>
  </property>
</Properties>
</file>