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74" r:id="rId5"/>
    <p:sldId id="256" r:id="rId6"/>
    <p:sldId id="257" r:id="rId7"/>
    <p:sldId id="258" r:id="rId8"/>
    <p:sldId id="259" r:id="rId9"/>
    <p:sldId id="276" r:id="rId10"/>
    <p:sldId id="318" r:id="rId11"/>
    <p:sldId id="313" r:id="rId12"/>
    <p:sldId id="323" r:id="rId13"/>
    <p:sldId id="321" r:id="rId14"/>
    <p:sldId id="325" r:id="rId15"/>
    <p:sldId id="326" r:id="rId16"/>
    <p:sldId id="265" r:id="rId17"/>
    <p:sldId id="295" r:id="rId18"/>
    <p:sldId id="286" r:id="rId19"/>
    <p:sldId id="296" r:id="rId20"/>
    <p:sldId id="314" r:id="rId21"/>
    <p:sldId id="297" r:id="rId22"/>
    <p:sldId id="329" r:id="rId23"/>
    <p:sldId id="300" r:id="rId24"/>
    <p:sldId id="301" r:id="rId25"/>
    <p:sldId id="302" r:id="rId26"/>
    <p:sldId id="309" r:id="rId27"/>
    <p:sldId id="310" r:id="rId28"/>
    <p:sldId id="311" r:id="rId29"/>
    <p:sldId id="330" r:id="rId30"/>
    <p:sldId id="307" r:id="rId31"/>
    <p:sldId id="316" r:id="rId32"/>
    <p:sldId id="331" r:id="rId33"/>
    <p:sldId id="315" r:id="rId34"/>
    <p:sldId id="328" r:id="rId35"/>
    <p:sldId id="333" r:id="rId36"/>
    <p:sldId id="306" r:id="rId37"/>
    <p:sldId id="26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CF9B73-6F2C-425E-B18B-E0E8D353AB4F}" v="3" dt="2024-05-21T18:38:00.255"/>
    <p1510:client id="{FDF9B9BF-515B-4241-B279-1FB226B921F7}" v="3" dt="2024-05-21T08:06:15.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B57B2-58F9-4B92-8EFB-7650063BFE48}" type="datetimeFigureOut">
              <a:rPr lang="en-GB" smtClean="0"/>
              <a:t>21/05/2024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E1FEB-2EBE-407F-AF8B-F9AD8F870763}" type="slidenum">
              <a:rPr lang="en-GB" smtClean="0"/>
              <a:t>‹#›</a:t>
            </a:fld>
            <a:endParaRPr lang="en-GB" dirty="0"/>
          </a:p>
        </p:txBody>
      </p:sp>
    </p:spTree>
    <p:extLst>
      <p:ext uri="{BB962C8B-B14F-4D97-AF65-F5344CB8AC3E}">
        <p14:creationId xmlns:p14="http://schemas.microsoft.com/office/powerpoint/2010/main" val="54678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0E1FEB-2EBE-407F-AF8B-F9AD8F870763}" type="slidenum">
              <a:rPr lang="en-GB" smtClean="0"/>
              <a:t>18</a:t>
            </a:fld>
            <a:endParaRPr lang="en-GB" dirty="0"/>
          </a:p>
        </p:txBody>
      </p:sp>
    </p:spTree>
    <p:extLst>
      <p:ext uri="{BB962C8B-B14F-4D97-AF65-F5344CB8AC3E}">
        <p14:creationId xmlns:p14="http://schemas.microsoft.com/office/powerpoint/2010/main" val="277900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9D8F-B992-40E3-EBDC-B133389949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F4E2C9-8C7C-9D79-9962-4732709531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FC26FD-0B44-6EC2-E66D-A98956E53240}"/>
              </a:ext>
            </a:extLst>
          </p:cNvPr>
          <p:cNvSpPr>
            <a:spLocks noGrp="1"/>
          </p:cNvSpPr>
          <p:nvPr>
            <p:ph type="dt" sz="half" idx="10"/>
          </p:nvPr>
        </p:nvSpPr>
        <p:spPr/>
        <p:txBody>
          <a:bodyPr/>
          <a:lstStyle/>
          <a:p>
            <a:fld id="{38FC921B-B8EB-463A-96C7-6C6B82681F6F}" type="datetimeFigureOut">
              <a:rPr lang="en-GB" smtClean="0"/>
              <a:t>21/05/2024</a:t>
            </a:fld>
            <a:endParaRPr lang="en-GB" dirty="0"/>
          </a:p>
        </p:txBody>
      </p:sp>
      <p:sp>
        <p:nvSpPr>
          <p:cNvPr id="5" name="Footer Placeholder 4">
            <a:extLst>
              <a:ext uri="{FF2B5EF4-FFF2-40B4-BE49-F238E27FC236}">
                <a16:creationId xmlns:a16="http://schemas.microsoft.com/office/drawing/2014/main" id="{51069DFB-4347-2AF6-16DD-A59E5BBE490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BB1082A-4427-679F-C58A-5DDDEF2FAF75}"/>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48802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90D7-0789-4A21-B8E7-9E2B105472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F8E0B8-2AB1-1B44-38CC-CA17D1F94A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C7EDC-968E-A0F9-5C96-422F20ABE9A4}"/>
              </a:ext>
            </a:extLst>
          </p:cNvPr>
          <p:cNvSpPr>
            <a:spLocks noGrp="1"/>
          </p:cNvSpPr>
          <p:nvPr>
            <p:ph type="dt" sz="half" idx="10"/>
          </p:nvPr>
        </p:nvSpPr>
        <p:spPr/>
        <p:txBody>
          <a:bodyPr/>
          <a:lstStyle/>
          <a:p>
            <a:fld id="{38FC921B-B8EB-463A-96C7-6C6B82681F6F}" type="datetimeFigureOut">
              <a:rPr lang="en-GB" smtClean="0"/>
              <a:t>21/05/2024</a:t>
            </a:fld>
            <a:endParaRPr lang="en-GB" dirty="0"/>
          </a:p>
        </p:txBody>
      </p:sp>
      <p:sp>
        <p:nvSpPr>
          <p:cNvPr id="5" name="Footer Placeholder 4">
            <a:extLst>
              <a:ext uri="{FF2B5EF4-FFF2-40B4-BE49-F238E27FC236}">
                <a16:creationId xmlns:a16="http://schemas.microsoft.com/office/drawing/2014/main" id="{89477023-0B98-2391-E500-792E7A42B1A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3F1305C-7F6B-3412-F471-6626A70B552A}"/>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120969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B81DE3-4082-0634-08D8-FC418DEE9C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17FBAC-3A52-E5C8-2D0C-E490C9C365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E1D6EA-D406-79AA-578C-3F3FFDADF069}"/>
              </a:ext>
            </a:extLst>
          </p:cNvPr>
          <p:cNvSpPr>
            <a:spLocks noGrp="1"/>
          </p:cNvSpPr>
          <p:nvPr>
            <p:ph type="dt" sz="half" idx="10"/>
          </p:nvPr>
        </p:nvSpPr>
        <p:spPr/>
        <p:txBody>
          <a:bodyPr/>
          <a:lstStyle/>
          <a:p>
            <a:fld id="{38FC921B-B8EB-463A-96C7-6C6B82681F6F}" type="datetimeFigureOut">
              <a:rPr lang="en-GB" smtClean="0"/>
              <a:t>21/05/2024</a:t>
            </a:fld>
            <a:endParaRPr lang="en-GB" dirty="0"/>
          </a:p>
        </p:txBody>
      </p:sp>
      <p:sp>
        <p:nvSpPr>
          <p:cNvPr id="5" name="Footer Placeholder 4">
            <a:extLst>
              <a:ext uri="{FF2B5EF4-FFF2-40B4-BE49-F238E27FC236}">
                <a16:creationId xmlns:a16="http://schemas.microsoft.com/office/drawing/2014/main" id="{295312D9-6DA6-A54E-CA94-F3BDA3F4079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9B1822-9A8A-3878-8EAE-0C94DF19CEF8}"/>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390913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FE92-6FD4-3308-9AFB-F35D40EB57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5637BC-0935-1214-5EF0-E31429EB05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8A0ADC-1FE9-2FB7-5404-73592F7B1AEE}"/>
              </a:ext>
            </a:extLst>
          </p:cNvPr>
          <p:cNvSpPr>
            <a:spLocks noGrp="1"/>
          </p:cNvSpPr>
          <p:nvPr>
            <p:ph type="dt" sz="half" idx="10"/>
          </p:nvPr>
        </p:nvSpPr>
        <p:spPr/>
        <p:txBody>
          <a:bodyPr/>
          <a:lstStyle/>
          <a:p>
            <a:fld id="{38FC921B-B8EB-463A-96C7-6C6B82681F6F}" type="datetimeFigureOut">
              <a:rPr lang="en-GB" smtClean="0"/>
              <a:t>21/05/2024</a:t>
            </a:fld>
            <a:endParaRPr lang="en-GB" dirty="0"/>
          </a:p>
        </p:txBody>
      </p:sp>
      <p:sp>
        <p:nvSpPr>
          <p:cNvPr id="5" name="Footer Placeholder 4">
            <a:extLst>
              <a:ext uri="{FF2B5EF4-FFF2-40B4-BE49-F238E27FC236}">
                <a16:creationId xmlns:a16="http://schemas.microsoft.com/office/drawing/2014/main" id="{80DA698B-8DEF-F1AB-C697-565139D892C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A43BC00-55B2-D31E-3470-4F0A2E38865D}"/>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415212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938E-1E86-6AA4-ED7C-1C2AB565F6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B9F1F8-7BA8-DB8D-FEC8-266E562021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A0FB9-034A-D1E6-BB35-F197828302C8}"/>
              </a:ext>
            </a:extLst>
          </p:cNvPr>
          <p:cNvSpPr>
            <a:spLocks noGrp="1"/>
          </p:cNvSpPr>
          <p:nvPr>
            <p:ph type="dt" sz="half" idx="10"/>
          </p:nvPr>
        </p:nvSpPr>
        <p:spPr/>
        <p:txBody>
          <a:bodyPr/>
          <a:lstStyle/>
          <a:p>
            <a:fld id="{38FC921B-B8EB-463A-96C7-6C6B82681F6F}" type="datetimeFigureOut">
              <a:rPr lang="en-GB" smtClean="0"/>
              <a:t>21/05/2024</a:t>
            </a:fld>
            <a:endParaRPr lang="en-GB" dirty="0"/>
          </a:p>
        </p:txBody>
      </p:sp>
      <p:sp>
        <p:nvSpPr>
          <p:cNvPr id="5" name="Footer Placeholder 4">
            <a:extLst>
              <a:ext uri="{FF2B5EF4-FFF2-40B4-BE49-F238E27FC236}">
                <a16:creationId xmlns:a16="http://schemas.microsoft.com/office/drawing/2014/main" id="{F98BA7CF-FB41-761A-0279-65646531665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C6EB360-CBB4-BBB6-FC17-E82E743E5410}"/>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79921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4215-BC65-A7D6-F388-44C04CA881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B38C18-12A9-6F02-9B40-AFA4F9BBA9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6123AC-A99F-A58C-7B84-0BE945FF2C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89497C-62BA-6134-2530-BBF759F0DC6C}"/>
              </a:ext>
            </a:extLst>
          </p:cNvPr>
          <p:cNvSpPr>
            <a:spLocks noGrp="1"/>
          </p:cNvSpPr>
          <p:nvPr>
            <p:ph type="dt" sz="half" idx="10"/>
          </p:nvPr>
        </p:nvSpPr>
        <p:spPr/>
        <p:txBody>
          <a:bodyPr/>
          <a:lstStyle/>
          <a:p>
            <a:fld id="{38FC921B-B8EB-463A-96C7-6C6B82681F6F}" type="datetimeFigureOut">
              <a:rPr lang="en-GB" smtClean="0"/>
              <a:t>21/05/2024</a:t>
            </a:fld>
            <a:endParaRPr lang="en-GB" dirty="0"/>
          </a:p>
        </p:txBody>
      </p:sp>
      <p:sp>
        <p:nvSpPr>
          <p:cNvPr id="6" name="Footer Placeholder 5">
            <a:extLst>
              <a:ext uri="{FF2B5EF4-FFF2-40B4-BE49-F238E27FC236}">
                <a16:creationId xmlns:a16="http://schemas.microsoft.com/office/drawing/2014/main" id="{EF7C9060-5CD6-E2C7-F7F7-33313035146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1B79904-6F3A-D2D1-5267-4A03F3287C79}"/>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381157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CDEA-8A5E-B5AD-D5FB-B019255B65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803196-3DC5-A320-4895-DCDA82045F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E0CA14-30E7-4BCE-5B3D-FC9262D2CF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055BA4-DD7E-A19A-57C6-22400EB461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3719CC-9176-4AF6-B1CC-B3B8287731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97AB22-967D-5984-C91C-0CF1D36F2699}"/>
              </a:ext>
            </a:extLst>
          </p:cNvPr>
          <p:cNvSpPr>
            <a:spLocks noGrp="1"/>
          </p:cNvSpPr>
          <p:nvPr>
            <p:ph type="dt" sz="half" idx="10"/>
          </p:nvPr>
        </p:nvSpPr>
        <p:spPr/>
        <p:txBody>
          <a:bodyPr/>
          <a:lstStyle/>
          <a:p>
            <a:fld id="{38FC921B-B8EB-463A-96C7-6C6B82681F6F}" type="datetimeFigureOut">
              <a:rPr lang="en-GB" smtClean="0"/>
              <a:t>21/05/2024</a:t>
            </a:fld>
            <a:endParaRPr lang="en-GB" dirty="0"/>
          </a:p>
        </p:txBody>
      </p:sp>
      <p:sp>
        <p:nvSpPr>
          <p:cNvPr id="8" name="Footer Placeholder 7">
            <a:extLst>
              <a:ext uri="{FF2B5EF4-FFF2-40B4-BE49-F238E27FC236}">
                <a16:creationId xmlns:a16="http://schemas.microsoft.com/office/drawing/2014/main" id="{6DA47B4E-F96B-A857-1B25-FC50E89D051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4724721-3FFE-7BB2-64D0-E7AFC4F9E6EB}"/>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192593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2652-111E-28AF-CDEB-65EAFA0522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229A62-A7C9-F1AB-8251-B318C4DC857D}"/>
              </a:ext>
            </a:extLst>
          </p:cNvPr>
          <p:cNvSpPr>
            <a:spLocks noGrp="1"/>
          </p:cNvSpPr>
          <p:nvPr>
            <p:ph type="dt" sz="half" idx="10"/>
          </p:nvPr>
        </p:nvSpPr>
        <p:spPr/>
        <p:txBody>
          <a:bodyPr/>
          <a:lstStyle/>
          <a:p>
            <a:fld id="{38FC921B-B8EB-463A-96C7-6C6B82681F6F}" type="datetimeFigureOut">
              <a:rPr lang="en-GB" smtClean="0"/>
              <a:t>21/05/2024</a:t>
            </a:fld>
            <a:endParaRPr lang="en-GB" dirty="0"/>
          </a:p>
        </p:txBody>
      </p:sp>
      <p:sp>
        <p:nvSpPr>
          <p:cNvPr id="4" name="Footer Placeholder 3">
            <a:extLst>
              <a:ext uri="{FF2B5EF4-FFF2-40B4-BE49-F238E27FC236}">
                <a16:creationId xmlns:a16="http://schemas.microsoft.com/office/drawing/2014/main" id="{544C4F00-96EE-9C42-0FF2-660CC61DD10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98F8367-D1A5-F4C6-B48A-21A8A8A23C20}"/>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1501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ED261E-FE22-7077-02A0-4E3FE54DDCEB}"/>
              </a:ext>
            </a:extLst>
          </p:cNvPr>
          <p:cNvSpPr>
            <a:spLocks noGrp="1"/>
          </p:cNvSpPr>
          <p:nvPr>
            <p:ph type="dt" sz="half" idx="10"/>
          </p:nvPr>
        </p:nvSpPr>
        <p:spPr/>
        <p:txBody>
          <a:bodyPr/>
          <a:lstStyle/>
          <a:p>
            <a:fld id="{38FC921B-B8EB-463A-96C7-6C6B82681F6F}" type="datetimeFigureOut">
              <a:rPr lang="en-GB" smtClean="0"/>
              <a:t>21/05/2024</a:t>
            </a:fld>
            <a:endParaRPr lang="en-GB" dirty="0"/>
          </a:p>
        </p:txBody>
      </p:sp>
      <p:sp>
        <p:nvSpPr>
          <p:cNvPr id="3" name="Footer Placeholder 2">
            <a:extLst>
              <a:ext uri="{FF2B5EF4-FFF2-40B4-BE49-F238E27FC236}">
                <a16:creationId xmlns:a16="http://schemas.microsoft.com/office/drawing/2014/main" id="{F87E500D-CB87-6750-1CC2-142E1A9AEA6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C549202-8078-8924-4C48-EFD33887A36D}"/>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352514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68D2-D510-68D7-D9A4-D8EF54D88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B74BD5-9BC7-0444-C33B-63BAC7AC2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A1FF10-72C4-183E-CD29-51129EB72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DF496-CBEE-015C-71AA-267706E7B7A3}"/>
              </a:ext>
            </a:extLst>
          </p:cNvPr>
          <p:cNvSpPr>
            <a:spLocks noGrp="1"/>
          </p:cNvSpPr>
          <p:nvPr>
            <p:ph type="dt" sz="half" idx="10"/>
          </p:nvPr>
        </p:nvSpPr>
        <p:spPr/>
        <p:txBody>
          <a:bodyPr/>
          <a:lstStyle/>
          <a:p>
            <a:fld id="{38FC921B-B8EB-463A-96C7-6C6B82681F6F}" type="datetimeFigureOut">
              <a:rPr lang="en-GB" smtClean="0"/>
              <a:t>21/05/2024</a:t>
            </a:fld>
            <a:endParaRPr lang="en-GB" dirty="0"/>
          </a:p>
        </p:txBody>
      </p:sp>
      <p:sp>
        <p:nvSpPr>
          <p:cNvPr id="6" name="Footer Placeholder 5">
            <a:extLst>
              <a:ext uri="{FF2B5EF4-FFF2-40B4-BE49-F238E27FC236}">
                <a16:creationId xmlns:a16="http://schemas.microsoft.com/office/drawing/2014/main" id="{FC9648BD-D318-52B5-1C24-899CDAEDE35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2DDA168-90C6-041D-D966-A4207196E876}"/>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251433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0C0F-F53A-07C4-4F93-BA0A9BD84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C7C6B9-74F5-67B2-A9E5-5A4070926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4588C85-AD59-F386-93D2-359B060AC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A93B0A-F85F-E852-6318-D7352836B8AC}"/>
              </a:ext>
            </a:extLst>
          </p:cNvPr>
          <p:cNvSpPr>
            <a:spLocks noGrp="1"/>
          </p:cNvSpPr>
          <p:nvPr>
            <p:ph type="dt" sz="half" idx="10"/>
          </p:nvPr>
        </p:nvSpPr>
        <p:spPr/>
        <p:txBody>
          <a:bodyPr/>
          <a:lstStyle/>
          <a:p>
            <a:fld id="{38FC921B-B8EB-463A-96C7-6C6B82681F6F}" type="datetimeFigureOut">
              <a:rPr lang="en-GB" smtClean="0"/>
              <a:t>21/05/2024</a:t>
            </a:fld>
            <a:endParaRPr lang="en-GB" dirty="0"/>
          </a:p>
        </p:txBody>
      </p:sp>
      <p:sp>
        <p:nvSpPr>
          <p:cNvPr id="6" name="Footer Placeholder 5">
            <a:extLst>
              <a:ext uri="{FF2B5EF4-FFF2-40B4-BE49-F238E27FC236}">
                <a16:creationId xmlns:a16="http://schemas.microsoft.com/office/drawing/2014/main" id="{0A0780F1-30B8-88E6-9A71-ED803F2034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6853F83-EE91-4EEC-F21B-35C0B1012B68}"/>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351498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D6D03-1C6C-E9A3-A14B-176AE2172C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E7F47A-23A6-BC51-D6B3-6429D6635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D35147-4B39-618B-1DD3-CBCC6B26F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FC921B-B8EB-463A-96C7-6C6B82681F6F}" type="datetimeFigureOut">
              <a:rPr lang="en-GB" smtClean="0"/>
              <a:t>21/05/2024</a:t>
            </a:fld>
            <a:endParaRPr lang="en-GB" dirty="0"/>
          </a:p>
        </p:txBody>
      </p:sp>
      <p:sp>
        <p:nvSpPr>
          <p:cNvPr id="5" name="Footer Placeholder 4">
            <a:extLst>
              <a:ext uri="{FF2B5EF4-FFF2-40B4-BE49-F238E27FC236}">
                <a16:creationId xmlns:a16="http://schemas.microsoft.com/office/drawing/2014/main" id="{260181EF-E330-04C2-C315-BD752D43A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4B5B5B9E-1DAB-103A-2E2B-4D0613814B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6DD6A2-5D30-4BE8-A5F1-E6B86748C453}" type="slidenum">
              <a:rPr lang="en-GB" smtClean="0"/>
              <a:t>‹#›</a:t>
            </a:fld>
            <a:endParaRPr lang="en-GB" dirty="0"/>
          </a:p>
        </p:txBody>
      </p:sp>
    </p:spTree>
    <p:extLst>
      <p:ext uri="{BB962C8B-B14F-4D97-AF65-F5344CB8AC3E}">
        <p14:creationId xmlns:p14="http://schemas.microsoft.com/office/powerpoint/2010/main" val="308678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pe.org.uk/pharmacy-first-information-for-gps/" TargetMode="External"/><Relationship Id="rId2" Type="http://schemas.openxmlformats.org/officeDocument/2006/relationships/hyperlink" Target="mailto:comms.team@cpe.org.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9CA1-EA8D-1726-815A-B53019E0295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Read and delete this slide</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F657778-2628-7BD2-9696-CC6E7FF229C7}"/>
              </a:ext>
            </a:extLst>
          </p:cNvPr>
          <p:cNvSpPr>
            <a:spLocks noGrp="1"/>
          </p:cNvSpPr>
          <p:nvPr>
            <p:ph idx="1"/>
          </p:nvPr>
        </p:nvSpPr>
        <p:spPr/>
        <p:txBody>
          <a:bodyPr>
            <a:normAutofit fontScale="62500" lnSpcReduction="20000"/>
          </a:bodyPr>
          <a:lstStyle/>
          <a:p>
            <a:pPr algn="l" rtl="0" fontAlgn="base">
              <a:buFont typeface="Arial" panose="020B0604020202020204" pitchFamily="34" charset="0"/>
              <a:buChar char="•"/>
            </a:pPr>
            <a:r>
              <a:rPr lang="en-US" sz="2800" b="0" i="0" u="none" strike="noStrike" dirty="0">
                <a:effectLst/>
                <a:latin typeface="Arial" panose="020B0604020202020204" pitchFamily="34" charset="0"/>
                <a:cs typeface="Arial" panose="020B0604020202020204" pitchFamily="34" charset="0"/>
              </a:rPr>
              <a:t>This Community Pharmacy England presentation on the Pharmacy First service is for use by pharmacy owners/teams when presenting on the Pharmacy First service to GP practice teams.</a:t>
            </a:r>
          </a:p>
          <a:p>
            <a:pPr algn="l" rtl="0" fontAlgn="base">
              <a:buFont typeface="Arial" panose="020B0604020202020204" pitchFamily="34" charset="0"/>
              <a:buChar char="•"/>
            </a:pPr>
            <a:r>
              <a:rPr lang="en-US" sz="2800" b="0" i="0" u="none" strike="noStrike" dirty="0">
                <a:effectLst/>
                <a:latin typeface="Arial" panose="020B0604020202020204" pitchFamily="34" charset="0"/>
                <a:cs typeface="Arial" panose="020B0604020202020204" pitchFamily="34" charset="0"/>
              </a:rPr>
              <a:t>Further information on the service is available at </a:t>
            </a:r>
            <a:r>
              <a:rPr lang="en-US" sz="2800" b="1" i="0" u="none" strike="noStrike" dirty="0">
                <a:effectLst/>
                <a:latin typeface="Arial" panose="020B0604020202020204" pitchFamily="34" charset="0"/>
                <a:cs typeface="Arial" panose="020B0604020202020204" pitchFamily="34" charset="0"/>
              </a:rPr>
              <a:t>cpe.org.uk/pharmacyfirst</a:t>
            </a:r>
          </a:p>
          <a:p>
            <a:pPr algn="l" rtl="0" fontAlgn="base">
              <a:buFont typeface="Arial" panose="020B0604020202020204" pitchFamily="34" charset="0"/>
              <a:buChar char="•"/>
            </a:pPr>
            <a:r>
              <a:rPr lang="en-US" sz="2800" b="0" i="0" u="none" strike="noStrike" dirty="0">
                <a:effectLst/>
                <a:latin typeface="Arial" panose="020B0604020202020204" pitchFamily="34" charset="0"/>
                <a:cs typeface="Arial" panose="020B0604020202020204" pitchFamily="34" charset="0"/>
              </a:rPr>
              <a:t>Presenters should first read the service specification and the FAQs on the Community Pharmacy England website, and familiarise themselves with the clinical pathways, Patient Group Directions and protocol. The content of these documents/resources provide the key information and additional background knowledge for anybody giving this presentation at an event</a:t>
            </a:r>
          </a:p>
          <a:p>
            <a:pPr algn="l" rtl="0" fontAlgn="base">
              <a:buFont typeface="Arial" panose="020B0604020202020204" pitchFamily="34" charset="0"/>
              <a:buChar char="•"/>
            </a:pPr>
            <a:r>
              <a:rPr lang="en-US" sz="2800" dirty="0">
                <a:latin typeface="Arial" panose="020B0604020202020204" pitchFamily="34" charset="0"/>
                <a:cs typeface="Arial" panose="020B0604020202020204" pitchFamily="34" charset="0"/>
              </a:rPr>
              <a:t>Presenters may also want to watch the Community Pharmacy England Pharmacy First: Getting to know the service webinar available at </a:t>
            </a:r>
            <a:r>
              <a:rPr lang="en-US" sz="2800" b="1" dirty="0">
                <a:latin typeface="Arial" panose="020B0604020202020204" pitchFamily="34" charset="0"/>
                <a:cs typeface="Arial" panose="020B0604020202020204" pitchFamily="34" charset="0"/>
              </a:rPr>
              <a:t>cpe.org.uk/webinars</a:t>
            </a:r>
            <a:r>
              <a:rPr lang="en-US" sz="2800" dirty="0">
                <a:latin typeface="Arial" panose="020B0604020202020204" pitchFamily="34" charset="0"/>
                <a:cs typeface="Arial" panose="020B0604020202020204" pitchFamily="34" charset="0"/>
              </a:rPr>
              <a:t>, as this presentation is based on the PowerPoint used during the webinar</a:t>
            </a:r>
            <a:endParaRPr lang="en-US" sz="2800" b="0" i="0" u="none" strike="noStrike"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2800" b="0" i="0" u="none" strike="noStrike" dirty="0">
                <a:effectLst/>
                <a:latin typeface="Arial" panose="020B0604020202020204" pitchFamily="34" charset="0"/>
                <a:cs typeface="Arial" panose="020B0604020202020204" pitchFamily="34" charset="0"/>
              </a:rPr>
              <a:t>Questions or comments on this presentation can be addressed to the Services Team: </a:t>
            </a:r>
            <a:r>
              <a:rPr lang="en-US" sz="2800" b="1" i="0" u="none" strike="noStrike" dirty="0">
                <a:effectLst/>
                <a:latin typeface="Arial" panose="020B0604020202020204" pitchFamily="34" charset="0"/>
                <a:cs typeface="Arial" panose="020B0604020202020204" pitchFamily="34" charset="0"/>
              </a:rPr>
              <a:t>services.team@cpe.org.uk </a:t>
            </a:r>
            <a:r>
              <a:rPr lang="en-US" sz="2800" b="1" i="0" dirty="0">
                <a:effectLst/>
                <a:latin typeface="Arial" panose="020B0604020202020204" pitchFamily="34" charset="0"/>
                <a:cs typeface="Arial" panose="020B0604020202020204" pitchFamily="34" charset="0"/>
              </a:rPr>
              <a:t>​</a:t>
            </a:r>
          </a:p>
          <a:p>
            <a:pPr fontAlgn="base">
              <a:buFont typeface="Arial" panose="020B0604020202020204" pitchFamily="34" charset="0"/>
              <a:buChar char="•"/>
            </a:pPr>
            <a:r>
              <a:rPr lang="en-US" sz="2800" b="0" i="0" u="none" strike="noStrike" dirty="0">
                <a:effectLst/>
                <a:latin typeface="Arial" panose="020B0604020202020204" pitchFamily="34" charset="0"/>
                <a:cs typeface="Arial" panose="020B0604020202020204" pitchFamily="34" charset="0"/>
              </a:rPr>
              <a:t>You can pick and choose the elements of the presentation that suit the needs of your event/discussion. There is also some text highlighted in yellow in the presentation that will need to be amended/deleted depending on the audience</a:t>
            </a:r>
            <a:endParaRPr lang="en-US" sz="28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2800" b="0" i="0" u="none" strike="noStrike" dirty="0">
                <a:effectLst/>
                <a:latin typeface="Arial" panose="020B0604020202020204" pitchFamily="34" charset="0"/>
                <a:cs typeface="Arial" panose="020B0604020202020204" pitchFamily="34" charset="0"/>
              </a:rPr>
              <a:t>Last updated: </a:t>
            </a:r>
            <a:r>
              <a:rPr lang="en-US" b="1" dirty="0">
                <a:latin typeface="Arial" panose="020B0604020202020204" pitchFamily="34" charset="0"/>
                <a:cs typeface="Arial" panose="020B0604020202020204" pitchFamily="34" charset="0"/>
              </a:rPr>
              <a:t>21st</a:t>
            </a:r>
            <a:r>
              <a:rPr lang="en-US" sz="2800" b="1" i="0" u="none" strike="noStrike" dirty="0">
                <a:effectLst/>
                <a:latin typeface="Arial" panose="020B0604020202020204" pitchFamily="34" charset="0"/>
                <a:cs typeface="Arial" panose="020B0604020202020204" pitchFamily="34" charset="0"/>
              </a:rPr>
              <a:t> May 2024</a:t>
            </a:r>
            <a:endParaRPr lang="en-US" sz="2800" b="1" i="0" dirty="0">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14420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D670-C103-23BA-1549-9F9D6B4FE21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Why formal referrals are required  </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B30676F-136D-CA44-A1B8-C0EA0077DAE1}"/>
              </a:ext>
            </a:extLst>
          </p:cNvPr>
          <p:cNvSpPr>
            <a:spLocks noGrp="1"/>
          </p:cNvSpPr>
          <p:nvPr>
            <p:ph sz="half" idx="1"/>
          </p:nvPr>
        </p:nvSpPr>
        <p:spPr>
          <a:xfrm>
            <a:off x="936978" y="1701339"/>
            <a:ext cx="10416822" cy="4351338"/>
          </a:xfrm>
        </p:spPr>
        <p:txBody>
          <a:bodyPr>
            <a:normAutofit lnSpcReduction="10000"/>
          </a:bodyPr>
          <a:lstStyle/>
          <a:p>
            <a:pPr algn="l" rtl="0" fontAlgn="base">
              <a:buFont typeface="Arial" panose="020B0604020202020204" pitchFamily="34" charset="0"/>
              <a:buChar char="•"/>
            </a:pPr>
            <a:r>
              <a:rPr lang="en-US" sz="2400" b="1" i="0" u="none" strike="noStrike" dirty="0">
                <a:effectLst/>
                <a:latin typeface="Arial" panose="020B0604020202020204" pitchFamily="34" charset="0"/>
                <a:cs typeface="Arial" panose="020B0604020202020204" pitchFamily="34" charset="0"/>
              </a:rPr>
              <a:t>There is an auditable trail of referral and clinical treatment, including consultation outcome</a:t>
            </a:r>
            <a:r>
              <a:rPr lang="en-US" sz="2400" b="0" i="0" dirty="0">
                <a:effectLst/>
                <a:latin typeface="Arial" panose="020B0604020202020204" pitchFamily="34" charset="0"/>
                <a:cs typeface="Arial" panose="020B0604020202020204" pitchFamily="34" charset="0"/>
              </a:rPr>
              <a:t>​</a:t>
            </a:r>
          </a:p>
          <a:p>
            <a:pPr lvl="1" fontAlgn="base">
              <a:buFont typeface="Arial" panose="020B0604020202020204" pitchFamily="34" charset="0"/>
              <a:buChar char="•"/>
            </a:pPr>
            <a:r>
              <a:rPr lang="en-US" sz="2000" b="0" i="0" u="none" strike="noStrike" dirty="0">
                <a:effectLst/>
                <a:latin typeface="Arial" panose="020B0604020202020204" pitchFamily="34" charset="0"/>
                <a:cs typeface="Arial" panose="020B0604020202020204" pitchFamily="34" charset="0"/>
              </a:rPr>
              <a:t>If signposted and treated under the Self-care Essential service, no records are made or sent back to the GP practice </a:t>
            </a:r>
            <a:endParaRPr lang="en-US" sz="20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If the patient does not contact the pharmacy, the pharmacy team will follow up with the patient</a:t>
            </a:r>
          </a:p>
          <a:p>
            <a:pPr lvl="1"/>
            <a:r>
              <a:rPr lang="en-US" sz="2000" dirty="0">
                <a:latin typeface="Arial" panose="020B0604020202020204" pitchFamily="34" charset="0"/>
                <a:cs typeface="Arial" panose="020B0604020202020204" pitchFamily="34" charset="0"/>
              </a:rPr>
              <a:t>If signposted, this will not happen as the pharmacy won’t be aware that the patient was meant to visit the pharmacy</a:t>
            </a:r>
          </a:p>
          <a:p>
            <a:r>
              <a:rPr lang="en-US" sz="2400" b="1" dirty="0">
                <a:latin typeface="Arial" panose="020B0604020202020204" pitchFamily="34" charset="0"/>
                <a:cs typeface="Arial" panose="020B0604020202020204" pitchFamily="34" charset="0"/>
              </a:rPr>
              <a:t>The pharmacy team can proactively contact the patient upon receipt of referral to arrange a time for the patient to speak to the pharmacist – beneficial to patient and pharmacy workload</a:t>
            </a:r>
          </a:p>
          <a:p>
            <a:pPr lvl="1"/>
            <a:r>
              <a:rPr lang="en-US" sz="2000" dirty="0">
                <a:latin typeface="Arial" panose="020B0604020202020204" pitchFamily="34" charset="0"/>
                <a:cs typeface="Arial" panose="020B0604020202020204" pitchFamily="34" charset="0"/>
              </a:rPr>
              <a:t>If signposted, the patient may present at a time that means they may have to wait to be seen by the pharmacist</a:t>
            </a:r>
          </a:p>
        </p:txBody>
      </p:sp>
    </p:spTree>
    <p:extLst>
      <p:ext uri="{BB962C8B-B14F-4D97-AF65-F5344CB8AC3E}">
        <p14:creationId xmlns:p14="http://schemas.microsoft.com/office/powerpoint/2010/main" val="128943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0172E-A23A-5C5A-7A02-96804062A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9602F-AB48-5C91-F2F4-22A53EE5C9B9}"/>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Why formal referrals are required  </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B97DDAF-1C4E-EBDA-F471-C04D4B130238}"/>
              </a:ext>
            </a:extLst>
          </p:cNvPr>
          <p:cNvSpPr>
            <a:spLocks noGrp="1"/>
          </p:cNvSpPr>
          <p:nvPr>
            <p:ph sz="half" idx="1"/>
          </p:nvPr>
        </p:nvSpPr>
        <p:spPr>
          <a:xfrm>
            <a:off x="936978" y="1736845"/>
            <a:ext cx="10275519" cy="4756030"/>
          </a:xfrm>
        </p:spPr>
        <p:txBody>
          <a:bodyPr>
            <a:normAutofit fontScale="85000" lnSpcReduction="20000"/>
          </a:bodyPr>
          <a:lstStyle/>
          <a:p>
            <a:r>
              <a:rPr lang="en-US" sz="3000" b="1" dirty="0">
                <a:latin typeface="Arial" panose="020B0604020202020204" pitchFamily="34" charset="0"/>
                <a:cs typeface="Arial" panose="020B0604020202020204" pitchFamily="34" charset="0"/>
              </a:rPr>
              <a:t>The pharmacy will receive patient information on the referral therefore ensuring they are informed of the presenting condition</a:t>
            </a:r>
          </a:p>
          <a:p>
            <a:pPr lvl="1"/>
            <a:r>
              <a:rPr lang="en-US" sz="2600" dirty="0">
                <a:latin typeface="Arial" panose="020B0604020202020204" pitchFamily="34" charset="0"/>
                <a:cs typeface="Arial" panose="020B0604020202020204" pitchFamily="34" charset="0"/>
              </a:rPr>
              <a:t>If signposted, the patient will have to talk through their presenting condition, provide other information again, which may be frustrating for the patient and does not present a joined-up patient journey</a:t>
            </a:r>
            <a:endParaRPr lang="en-GB" sz="26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Referral data can show that patients are being actively supported to access appropriate treatment, evidencing that GP practices are meeting other PCARP requirements</a:t>
            </a:r>
          </a:p>
          <a:p>
            <a:pPr lvl="1"/>
            <a:r>
              <a:rPr lang="en-US" sz="2600" dirty="0">
                <a:latin typeface="Arial" panose="020B0604020202020204" pitchFamily="34" charset="0"/>
                <a:cs typeface="Arial" panose="020B0604020202020204" pitchFamily="34" charset="0"/>
              </a:rPr>
              <a:t>If signposted, this data is not captured</a:t>
            </a:r>
          </a:p>
          <a:p>
            <a:r>
              <a:rPr lang="en-US" sz="3000" b="1" dirty="0">
                <a:latin typeface="Arial" panose="020B0604020202020204" pitchFamily="34" charset="0"/>
                <a:cs typeface="Arial" panose="020B0604020202020204" pitchFamily="34" charset="0"/>
              </a:rPr>
              <a:t>Ensures pharmacies are paid for the service they are providing which helps your local pharmacies stay in business</a:t>
            </a:r>
          </a:p>
          <a:p>
            <a:pPr lvl="1"/>
            <a:r>
              <a:rPr lang="en-US" sz="2600" dirty="0">
                <a:latin typeface="Arial" panose="020B0604020202020204" pitchFamily="34" charset="0"/>
                <a:cs typeface="Arial" panose="020B0604020202020204" pitchFamily="34" charset="0"/>
              </a:rPr>
              <a:t>If signposted and patients do not pass the gateway point for the Clinical pathways consultation, the pharmacy will receive no payment for the Pharmacy First service</a:t>
            </a:r>
          </a:p>
          <a:p>
            <a:pPr marL="457200" lvl="1" indent="0">
              <a:buNone/>
            </a:pPr>
            <a:endParaRPr lang="en-GB" dirty="0"/>
          </a:p>
        </p:txBody>
      </p:sp>
    </p:spTree>
    <p:extLst>
      <p:ext uri="{BB962C8B-B14F-4D97-AF65-F5344CB8AC3E}">
        <p14:creationId xmlns:p14="http://schemas.microsoft.com/office/powerpoint/2010/main" val="333629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8EB5-7F14-4D4F-D74F-BF1664E07B34}"/>
              </a:ext>
            </a:extLst>
          </p:cNvPr>
          <p:cNvSpPr>
            <a:spLocks noGrp="1"/>
          </p:cNvSpPr>
          <p:nvPr>
            <p:ph type="ctrTitle"/>
          </p:nvPr>
        </p:nvSpPr>
        <p:spPr>
          <a:xfrm>
            <a:off x="1524000" y="1122362"/>
            <a:ext cx="9357360" cy="3221037"/>
          </a:xfrm>
        </p:spPr>
        <p:txBody>
          <a:bodyPr>
            <a:normAutofit fontScale="90000"/>
          </a:bodyPr>
          <a:lstStyle/>
          <a:p>
            <a:br>
              <a:rPr lang="en-US" b="1" dirty="0"/>
            </a:br>
            <a:br>
              <a:rPr lang="en-US" b="1" dirty="0"/>
            </a:br>
            <a:r>
              <a:rPr lang="en-US" b="1" dirty="0">
                <a:latin typeface="Arial" panose="020B0604020202020204" pitchFamily="34" charset="0"/>
                <a:cs typeface="Arial" panose="020B0604020202020204" pitchFamily="34" charset="0"/>
              </a:rPr>
              <a:t>Clinical pathway consultations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(new element)</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15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FAD7-0E37-18BD-0DA5-5BC8595F661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What are the seven conditions?</a:t>
            </a:r>
            <a:endParaRPr lang="en-GB"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D2FEFBC-A428-7733-331C-A78C98093DF2}"/>
              </a:ext>
            </a:extLst>
          </p:cNvPr>
          <p:cNvSpPr/>
          <p:nvPr/>
        </p:nvSpPr>
        <p:spPr>
          <a:xfrm>
            <a:off x="1702069" y="2323653"/>
            <a:ext cx="2077452" cy="184323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58F05C99-B28E-9060-4092-31B95C512BE1}"/>
              </a:ext>
            </a:extLst>
          </p:cNvPr>
          <p:cNvSpPr txBox="1"/>
          <p:nvPr/>
        </p:nvSpPr>
        <p:spPr>
          <a:xfrm>
            <a:off x="1858480" y="2471654"/>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Sinusitis</a:t>
            </a:r>
          </a:p>
          <a:p>
            <a:pPr algn="ctr"/>
            <a:endPar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ctr"/>
            <a:r>
              <a:rPr lang="en-US" sz="800" b="1" dirty="0">
                <a:latin typeface="Arial" panose="020B0604020202020204" pitchFamily="34" charset="0"/>
                <a:cs typeface="Arial" panose="020B0604020202020204" pitchFamily="34" charset="0"/>
              </a:rPr>
              <a:t> </a:t>
            </a:r>
            <a:endParaRPr kumimoji="0" lang="en-US" sz="8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12 years and over</a:t>
            </a:r>
            <a:endParaRPr kumimoji="0" lang="en-US"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8D03B51-037F-76A3-B5E1-EC4F874E0700}"/>
              </a:ext>
            </a:extLst>
          </p:cNvPr>
          <p:cNvSpPr/>
          <p:nvPr/>
        </p:nvSpPr>
        <p:spPr>
          <a:xfrm>
            <a:off x="3944753" y="2323653"/>
            <a:ext cx="2077452" cy="184323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7" name="TextBox 4">
            <a:extLst>
              <a:ext uri="{FF2B5EF4-FFF2-40B4-BE49-F238E27FC236}">
                <a16:creationId xmlns:a16="http://schemas.microsoft.com/office/drawing/2014/main" id="{6E2CEB0D-2C6C-17C1-C876-2EFDD672AE1D}"/>
              </a:ext>
            </a:extLst>
          </p:cNvPr>
          <p:cNvSpPr txBox="1"/>
          <p:nvPr/>
        </p:nvSpPr>
        <p:spPr>
          <a:xfrm>
            <a:off x="4101164" y="2471654"/>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Sore throat</a:t>
            </a:r>
          </a:p>
          <a:p>
            <a:pPr algn="ctr"/>
            <a:endPar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ctr"/>
            <a:r>
              <a:rPr kumimoji="0" lang="en-US" sz="800"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p>
          <a:p>
            <a:pPr algn="ctr"/>
            <a:r>
              <a:rPr lang="en-US" dirty="0">
                <a:latin typeface="Arial" panose="020B0604020202020204" pitchFamily="34" charset="0"/>
                <a:cs typeface="Arial" panose="020B0604020202020204" pitchFamily="34" charset="0"/>
              </a:rPr>
              <a:t>5 years and over</a:t>
            </a:r>
            <a:endParaRPr kumimoji="0" lang="en-US"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C9C03A6-CF8D-2556-1749-ED5C188FED37}"/>
              </a:ext>
            </a:extLst>
          </p:cNvPr>
          <p:cNvSpPr/>
          <p:nvPr/>
        </p:nvSpPr>
        <p:spPr>
          <a:xfrm>
            <a:off x="6178616" y="2323653"/>
            <a:ext cx="2077452" cy="184323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9" name="TextBox 6">
            <a:extLst>
              <a:ext uri="{FF2B5EF4-FFF2-40B4-BE49-F238E27FC236}">
                <a16:creationId xmlns:a16="http://schemas.microsoft.com/office/drawing/2014/main" id="{E90F599D-2D08-ADD9-0583-FB2090E32ACC}"/>
              </a:ext>
            </a:extLst>
          </p:cNvPr>
          <p:cNvSpPr txBox="1"/>
          <p:nvPr/>
        </p:nvSpPr>
        <p:spPr>
          <a:xfrm>
            <a:off x="6335027" y="2485567"/>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Acute otitis media</a:t>
            </a:r>
          </a:p>
          <a:p>
            <a:pPr algn="ctr"/>
            <a:r>
              <a:rPr lang="en-US" sz="800" dirty="0">
                <a:latin typeface="Arial" panose="020B0604020202020204" pitchFamily="34" charset="0"/>
                <a:cs typeface="Arial" panose="020B0604020202020204" pitchFamily="34" charset="0"/>
              </a:rPr>
              <a:t> </a:t>
            </a:r>
          </a:p>
          <a:p>
            <a:pPr algn="ctr"/>
            <a:r>
              <a:rPr kumimoji="0" lang="en-US" b="0" u="none" strike="noStrike" kern="1200" cap="none" spc="0" normalizeH="0" baseline="0" noProof="0" dirty="0">
                <a:ln>
                  <a:noFill/>
                </a:ln>
                <a:effectLst/>
                <a:uLnTx/>
                <a:uFillTx/>
                <a:latin typeface="Arial" panose="020B0604020202020204" pitchFamily="34" charset="0"/>
                <a:cs typeface="Arial" panose="020B0604020202020204" pitchFamily="34" charset="0"/>
              </a:rPr>
              <a:t>1 to 17 years</a:t>
            </a:r>
          </a:p>
        </p:txBody>
      </p:sp>
      <p:sp>
        <p:nvSpPr>
          <p:cNvPr id="10" name="Rectangle 9">
            <a:extLst>
              <a:ext uri="{FF2B5EF4-FFF2-40B4-BE49-F238E27FC236}">
                <a16:creationId xmlns:a16="http://schemas.microsoft.com/office/drawing/2014/main" id="{F9E80D8A-1C99-3840-DA34-D5DB35F6D727}"/>
              </a:ext>
            </a:extLst>
          </p:cNvPr>
          <p:cNvSpPr/>
          <p:nvPr/>
        </p:nvSpPr>
        <p:spPr>
          <a:xfrm>
            <a:off x="8412479" y="2323653"/>
            <a:ext cx="2077452" cy="184323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1" name="TextBox 8">
            <a:extLst>
              <a:ext uri="{FF2B5EF4-FFF2-40B4-BE49-F238E27FC236}">
                <a16:creationId xmlns:a16="http://schemas.microsoft.com/office/drawing/2014/main" id="{BBC54B59-E429-3A2E-B488-3A2B87616593}"/>
              </a:ext>
            </a:extLst>
          </p:cNvPr>
          <p:cNvSpPr txBox="1"/>
          <p:nvPr/>
        </p:nvSpPr>
        <p:spPr>
          <a:xfrm>
            <a:off x="8568890" y="2471654"/>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Infected insect bite</a:t>
            </a:r>
          </a:p>
          <a:p>
            <a:pPr algn="ctr"/>
            <a:r>
              <a:rPr lang="en-US" sz="800" b="1" dirty="0">
                <a:latin typeface="Arial" panose="020B0604020202020204" pitchFamily="34" charset="0"/>
                <a:cs typeface="Arial" panose="020B0604020202020204" pitchFamily="34" charset="0"/>
              </a:rPr>
              <a:t> </a:t>
            </a:r>
          </a:p>
          <a:p>
            <a:pPr algn="ctr"/>
            <a:r>
              <a:rPr kumimoji="0" lang="en-US" u="none" strike="noStrike" kern="1200" cap="none" spc="0" normalizeH="0" baseline="0" noProof="0" dirty="0">
                <a:ln>
                  <a:noFill/>
                </a:ln>
                <a:effectLst/>
                <a:uLnTx/>
                <a:uFillTx/>
                <a:latin typeface="Arial" panose="020B0604020202020204" pitchFamily="34" charset="0"/>
                <a:cs typeface="Arial" panose="020B0604020202020204" pitchFamily="34" charset="0"/>
              </a:rPr>
              <a:t>1 year and over</a:t>
            </a:r>
          </a:p>
        </p:txBody>
      </p:sp>
      <p:sp>
        <p:nvSpPr>
          <p:cNvPr id="12" name="Rectangle 11">
            <a:extLst>
              <a:ext uri="{FF2B5EF4-FFF2-40B4-BE49-F238E27FC236}">
                <a16:creationId xmlns:a16="http://schemas.microsoft.com/office/drawing/2014/main" id="{E14ECF03-3DEA-C062-E427-BA7BE6DD1802}"/>
              </a:ext>
            </a:extLst>
          </p:cNvPr>
          <p:cNvSpPr/>
          <p:nvPr/>
        </p:nvSpPr>
        <p:spPr>
          <a:xfrm>
            <a:off x="2837047" y="4300454"/>
            <a:ext cx="2077452" cy="184323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3" name="TextBox 10">
            <a:extLst>
              <a:ext uri="{FF2B5EF4-FFF2-40B4-BE49-F238E27FC236}">
                <a16:creationId xmlns:a16="http://schemas.microsoft.com/office/drawing/2014/main" id="{D89961CB-9AFB-8CF8-29C5-61FFF2073BD0}"/>
              </a:ext>
            </a:extLst>
          </p:cNvPr>
          <p:cNvSpPr txBox="1"/>
          <p:nvPr/>
        </p:nvSpPr>
        <p:spPr>
          <a:xfrm>
            <a:off x="2993458" y="4587470"/>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Impetigo</a:t>
            </a:r>
          </a:p>
          <a:p>
            <a:pPr algn="ctr"/>
            <a:endPar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ctr"/>
            <a:r>
              <a:rPr lang="en-US" sz="800" dirty="0">
                <a:latin typeface="Arial" panose="020B0604020202020204" pitchFamily="34" charset="0"/>
                <a:cs typeface="Arial" panose="020B0604020202020204" pitchFamily="34" charset="0"/>
              </a:rPr>
              <a:t> </a:t>
            </a:r>
          </a:p>
          <a:p>
            <a:pPr algn="ctr"/>
            <a:r>
              <a:rPr kumimoji="0" lang="en-US" b="0" u="none" strike="noStrike" kern="1200" cap="none" spc="0" normalizeH="0" baseline="0" noProof="0" dirty="0">
                <a:ln>
                  <a:noFill/>
                </a:ln>
                <a:effectLst/>
                <a:uLnTx/>
                <a:uFillTx/>
                <a:latin typeface="Arial" panose="020B0604020202020204" pitchFamily="34" charset="0"/>
                <a:cs typeface="Arial" panose="020B0604020202020204" pitchFamily="34" charset="0"/>
              </a:rPr>
              <a:t>1 year and over</a:t>
            </a:r>
          </a:p>
        </p:txBody>
      </p:sp>
      <p:sp>
        <p:nvSpPr>
          <p:cNvPr id="14" name="Rectangle 13">
            <a:extLst>
              <a:ext uri="{FF2B5EF4-FFF2-40B4-BE49-F238E27FC236}">
                <a16:creationId xmlns:a16="http://schemas.microsoft.com/office/drawing/2014/main" id="{9BAD79BD-4598-FB6F-37AF-993301939C8D}"/>
              </a:ext>
            </a:extLst>
          </p:cNvPr>
          <p:cNvSpPr/>
          <p:nvPr/>
        </p:nvSpPr>
        <p:spPr>
          <a:xfrm>
            <a:off x="5070910" y="4292153"/>
            <a:ext cx="2077452" cy="184323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5" name="TextBox 12">
            <a:extLst>
              <a:ext uri="{FF2B5EF4-FFF2-40B4-BE49-F238E27FC236}">
                <a16:creationId xmlns:a16="http://schemas.microsoft.com/office/drawing/2014/main" id="{71FA99A0-F493-F5AE-9967-A39511A38B32}"/>
              </a:ext>
            </a:extLst>
          </p:cNvPr>
          <p:cNvSpPr txBox="1"/>
          <p:nvPr/>
        </p:nvSpPr>
        <p:spPr>
          <a:xfrm>
            <a:off x="5227321" y="4587470"/>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Shingles</a:t>
            </a:r>
          </a:p>
          <a:p>
            <a:pPr algn="ctr"/>
            <a:endPar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ctr"/>
            <a:r>
              <a:rPr lang="en-US" sz="800" dirty="0">
                <a:latin typeface="Arial" panose="020B0604020202020204" pitchFamily="34" charset="0"/>
                <a:cs typeface="Arial" panose="020B0604020202020204" pitchFamily="34" charset="0"/>
              </a:rPr>
              <a:t> </a:t>
            </a:r>
          </a:p>
          <a:p>
            <a:pPr algn="ctr"/>
            <a:r>
              <a:rPr kumimoji="0" lang="en-US" b="0" u="none" strike="noStrike" kern="1200" cap="none" spc="0" normalizeH="0" baseline="0" noProof="0" dirty="0">
                <a:ln>
                  <a:noFill/>
                </a:ln>
                <a:effectLst/>
                <a:uLnTx/>
                <a:uFillTx/>
                <a:latin typeface="Arial" panose="020B0604020202020204" pitchFamily="34" charset="0"/>
                <a:cs typeface="Arial" panose="020B0604020202020204" pitchFamily="34" charset="0"/>
              </a:rPr>
              <a:t>18 years and over</a:t>
            </a:r>
          </a:p>
        </p:txBody>
      </p:sp>
      <p:sp>
        <p:nvSpPr>
          <p:cNvPr id="16" name="Rectangle 15">
            <a:extLst>
              <a:ext uri="{FF2B5EF4-FFF2-40B4-BE49-F238E27FC236}">
                <a16:creationId xmlns:a16="http://schemas.microsoft.com/office/drawing/2014/main" id="{06E06D77-5FE6-60F8-814E-6B02BFFBDF50}"/>
              </a:ext>
            </a:extLst>
          </p:cNvPr>
          <p:cNvSpPr/>
          <p:nvPr/>
        </p:nvSpPr>
        <p:spPr>
          <a:xfrm>
            <a:off x="7303969" y="4294927"/>
            <a:ext cx="2077452" cy="184323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7" name="TextBox 14">
            <a:extLst>
              <a:ext uri="{FF2B5EF4-FFF2-40B4-BE49-F238E27FC236}">
                <a16:creationId xmlns:a16="http://schemas.microsoft.com/office/drawing/2014/main" id="{47FE2F52-D7D2-1099-438C-37140B00071E}"/>
              </a:ext>
            </a:extLst>
          </p:cNvPr>
          <p:cNvSpPr txBox="1"/>
          <p:nvPr/>
        </p:nvSpPr>
        <p:spPr>
          <a:xfrm>
            <a:off x="7390598" y="4587470"/>
            <a:ext cx="190580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Uncomplicated UTI</a:t>
            </a:r>
          </a:p>
          <a:p>
            <a:pPr algn="ctr"/>
            <a:r>
              <a:rPr lang="en-US" sz="800" dirty="0">
                <a:latin typeface="Arial" panose="020B0604020202020204" pitchFamily="34" charset="0"/>
                <a:cs typeface="Arial" panose="020B0604020202020204" pitchFamily="34" charset="0"/>
              </a:rPr>
              <a:t> </a:t>
            </a:r>
          </a:p>
          <a:p>
            <a:pPr algn="ctr"/>
            <a:r>
              <a:rPr kumimoji="0" lang="en-US" b="0" u="none" strike="noStrike" kern="1200" cap="none" spc="0" normalizeH="0" baseline="0" noProof="0" dirty="0">
                <a:ln>
                  <a:noFill/>
                </a:ln>
                <a:effectLst/>
                <a:uLnTx/>
                <a:uFillTx/>
                <a:latin typeface="Arial" panose="020B0604020202020204" pitchFamily="34" charset="0"/>
                <a:cs typeface="Arial" panose="020B0604020202020204" pitchFamily="34" charset="0"/>
              </a:rPr>
              <a:t>Women 16 to 64 years</a:t>
            </a:r>
          </a:p>
        </p:txBody>
      </p:sp>
      <p:sp>
        <p:nvSpPr>
          <p:cNvPr id="18" name="TextBox 17">
            <a:extLst>
              <a:ext uri="{FF2B5EF4-FFF2-40B4-BE49-F238E27FC236}">
                <a16:creationId xmlns:a16="http://schemas.microsoft.com/office/drawing/2014/main" id="{B731F93D-F101-DAC4-A8FC-E8CED72BFCED}"/>
              </a:ext>
            </a:extLst>
          </p:cNvPr>
          <p:cNvSpPr txBox="1"/>
          <p:nvPr/>
        </p:nvSpPr>
        <p:spPr>
          <a:xfrm>
            <a:off x="1209492" y="1393247"/>
            <a:ext cx="10586268" cy="830997"/>
          </a:xfrm>
          <a:prstGeom prst="rect">
            <a:avLst/>
          </a:prstGeom>
          <a:noFill/>
        </p:spPr>
        <p:txBody>
          <a:bodyPr wrap="square">
            <a:spAutoFit/>
          </a:bodyPr>
          <a:lstStyle/>
          <a:p>
            <a:pPr marL="342900" indent="-342900">
              <a:buFont typeface="Arial" panose="020B0604020202020204" pitchFamily="34" charset="0"/>
              <a:buChar char="•"/>
            </a:pPr>
            <a:r>
              <a:rPr kumimoji="0" lang="en-US" sz="2400" b="0" u="none" strike="noStrike" kern="1200" cap="none" spc="0" normalizeH="0" baseline="0" noProof="0" dirty="0">
                <a:ln>
                  <a:noFill/>
                </a:ln>
                <a:effectLst/>
                <a:uLnTx/>
                <a:uFillTx/>
                <a:latin typeface="Arial" panose="020B0604020202020204" pitchFamily="34" charset="0"/>
                <a:cs typeface="Arial" panose="020B0604020202020204" pitchFamily="34" charset="0"/>
              </a:rPr>
              <a:t>Involves pharmacists providing advice and NHS-funded treatment, where clinically appropriate for seven common conditions:</a:t>
            </a:r>
          </a:p>
        </p:txBody>
      </p:sp>
    </p:spTree>
    <p:extLst>
      <p:ext uri="{BB962C8B-B14F-4D97-AF65-F5344CB8AC3E}">
        <p14:creationId xmlns:p14="http://schemas.microsoft.com/office/powerpoint/2010/main" val="146746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04E3-F0F5-1949-1D7F-FB0A4AE7E207}"/>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Clinical pathways consultations</a:t>
            </a:r>
            <a:endParaRPr lang="en-GB"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ACAF9A0-B262-9927-AFE9-4B96AF2FACCE}"/>
              </a:ext>
            </a:extLst>
          </p:cNvPr>
          <p:cNvSpPr/>
          <p:nvPr/>
        </p:nvSpPr>
        <p:spPr>
          <a:xfrm>
            <a:off x="771787" y="1739959"/>
            <a:ext cx="3120276" cy="291019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93966F4-DE55-3E5D-F457-1D3EB2B50690}"/>
              </a:ext>
            </a:extLst>
          </p:cNvPr>
          <p:cNvSpPr/>
          <p:nvPr/>
        </p:nvSpPr>
        <p:spPr>
          <a:xfrm>
            <a:off x="4474143" y="1739959"/>
            <a:ext cx="3224558" cy="291019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8" name="TextBox 4">
            <a:extLst>
              <a:ext uri="{FF2B5EF4-FFF2-40B4-BE49-F238E27FC236}">
                <a16:creationId xmlns:a16="http://schemas.microsoft.com/office/drawing/2014/main" id="{68489753-4A33-019E-8E8B-959630A6ACCF}"/>
              </a:ext>
            </a:extLst>
          </p:cNvPr>
          <p:cNvSpPr txBox="1"/>
          <p:nvPr/>
        </p:nvSpPr>
        <p:spPr>
          <a:xfrm>
            <a:off x="4543125" y="1818243"/>
            <a:ext cx="3033189" cy="2739211"/>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C</a:t>
            </a:r>
            <a:r>
              <a:rPr kumimoji="0" lang="en-GB" u="none" strike="noStrike" kern="1200" cap="none" spc="0" normalizeH="0" baseline="0" noProof="0" dirty="0">
                <a:ln>
                  <a:noFill/>
                </a:ln>
                <a:effectLst/>
                <a:uLnTx/>
                <a:uFillTx/>
                <a:latin typeface="Arial" panose="020B0604020202020204" pitchFamily="34" charset="0"/>
                <a:cs typeface="Arial" panose="020B0604020202020204" pitchFamily="34" charset="0"/>
              </a:rPr>
              <a:t>linical pathways consultations </a:t>
            </a:r>
            <a:r>
              <a:rPr kumimoji="0" lang="en-GB" b="0" u="none" strike="noStrike" kern="1200" cap="none" spc="0" normalizeH="0" baseline="0" noProof="0" dirty="0">
                <a:ln>
                  <a:noFill/>
                </a:ln>
                <a:effectLst/>
                <a:uLnTx/>
                <a:uFillTx/>
                <a:latin typeface="Arial" panose="020B0604020202020204" pitchFamily="34" charset="0"/>
                <a:cs typeface="Arial" panose="020B0604020202020204" pitchFamily="34" charset="0"/>
              </a:rPr>
              <a:t>can be provided </a:t>
            </a:r>
            <a:r>
              <a:rPr kumimoji="0" lang="en-GB" b="1" u="none" strike="noStrike" kern="1200" cap="none" spc="0" normalizeH="0" baseline="0" noProof="0" dirty="0">
                <a:ln>
                  <a:noFill/>
                </a:ln>
                <a:effectLst/>
                <a:uLnTx/>
                <a:uFillTx/>
                <a:latin typeface="Arial" panose="020B0604020202020204" pitchFamily="34" charset="0"/>
                <a:cs typeface="Arial" panose="020B0604020202020204" pitchFamily="34" charset="0"/>
              </a:rPr>
              <a:t>remotely</a:t>
            </a:r>
            <a:r>
              <a:rPr kumimoji="0" lang="en-GB" b="0" u="none" strike="noStrike" kern="1200" cap="none" spc="0" normalizeH="0" baseline="0" noProof="0" dirty="0">
                <a:ln>
                  <a:noFill/>
                </a:ln>
                <a:effectLst/>
                <a:uLnTx/>
                <a:uFillTx/>
                <a:latin typeface="Arial" panose="020B0604020202020204" pitchFamily="34" charset="0"/>
                <a:cs typeface="Arial" panose="020B0604020202020204" pitchFamily="34" charset="0"/>
              </a:rPr>
              <a:t>, except for the acute otitis media pathway (otoscope req</a:t>
            </a:r>
            <a:r>
              <a:rPr lang="en-GB" dirty="0">
                <a:latin typeface="Arial" panose="020B0604020202020204" pitchFamily="34" charset="0"/>
                <a:cs typeface="Arial" panose="020B0604020202020204" pitchFamily="34" charset="0"/>
              </a:rPr>
              <a:t>uired</a:t>
            </a:r>
            <a:r>
              <a:rPr kumimoji="0" lang="en-GB" b="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Remote consultations </a:t>
            </a:r>
            <a:r>
              <a:rPr lang="en-GB" b="1" dirty="0">
                <a:latin typeface="Arial" panose="020B0604020202020204" pitchFamily="34" charset="0"/>
                <a:cs typeface="Arial" panose="020B0604020202020204" pitchFamily="34" charset="0"/>
              </a:rPr>
              <a:t>must</a:t>
            </a:r>
            <a:r>
              <a:rPr lang="en-GB" dirty="0">
                <a:latin typeface="Arial" panose="020B0604020202020204" pitchFamily="34" charset="0"/>
                <a:cs typeface="Arial" panose="020B0604020202020204" pitchFamily="34" charset="0"/>
              </a:rPr>
              <a:t> be </a:t>
            </a:r>
            <a:r>
              <a:rPr lang="en-GB" b="1" dirty="0">
                <a:latin typeface="Arial" panose="020B0604020202020204" pitchFamily="34" charset="0"/>
                <a:cs typeface="Arial" panose="020B0604020202020204" pitchFamily="34" charset="0"/>
              </a:rPr>
              <a:t>via high-quality video link</a:t>
            </a:r>
            <a:endParaRPr kumimoji="0" lang="en-GB"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0A09377-453A-2B15-8810-F6515E1E782C}"/>
              </a:ext>
            </a:extLst>
          </p:cNvPr>
          <p:cNvSpPr/>
          <p:nvPr/>
        </p:nvSpPr>
        <p:spPr>
          <a:xfrm>
            <a:off x="8091638" y="1739959"/>
            <a:ext cx="3224558" cy="291019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0" name="TextBox 6">
            <a:extLst>
              <a:ext uri="{FF2B5EF4-FFF2-40B4-BE49-F238E27FC236}">
                <a16:creationId xmlns:a16="http://schemas.microsoft.com/office/drawing/2014/main" id="{718EC333-210C-8D8E-7B58-06F747B7B129}"/>
              </a:ext>
            </a:extLst>
          </p:cNvPr>
          <p:cNvSpPr txBox="1"/>
          <p:nvPr/>
        </p:nvSpPr>
        <p:spPr>
          <a:xfrm>
            <a:off x="837752" y="1840255"/>
            <a:ext cx="2994915"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b="0" u="none" strike="noStrike" kern="1200" cap="none" spc="0" normalizeH="0" baseline="0" noProof="0" dirty="0">
                <a:ln>
                  <a:noFill/>
                </a:ln>
                <a:effectLst/>
                <a:uLnTx/>
                <a:uFillTx/>
                <a:latin typeface="Arial" panose="020B0604020202020204" pitchFamily="34" charset="0"/>
                <a:cs typeface="Arial" panose="020B0604020202020204" pitchFamily="34" charset="0"/>
              </a:rPr>
              <a:t>General practice can </a:t>
            </a:r>
            <a:r>
              <a:rPr lang="en-US" dirty="0">
                <a:latin typeface="Arial" panose="020B0604020202020204" pitchFamily="34" charset="0"/>
                <a:cs typeface="Arial" panose="020B0604020202020204" pitchFamily="34" charset="0"/>
              </a:rPr>
              <a:t>electronically</a:t>
            </a:r>
            <a:r>
              <a:rPr kumimoji="0" lang="en-US" b="0" u="none" strike="noStrike" kern="1200" cap="none" spc="0" normalizeH="0" baseline="0" noProof="0" dirty="0">
                <a:ln>
                  <a:noFill/>
                </a:ln>
                <a:effectLst/>
                <a:uLnTx/>
                <a:uFillTx/>
                <a:latin typeface="Arial" panose="020B0604020202020204" pitchFamily="34" charset="0"/>
                <a:cs typeface="Arial" panose="020B0604020202020204" pitchFamily="34" charset="0"/>
              </a:rPr>
              <a:t> refer patients for this part of the service (as well as Minor illness </a:t>
            </a:r>
            <a:r>
              <a:rPr lang="en-US" dirty="0">
                <a:latin typeface="Arial" panose="020B0604020202020204" pitchFamily="34" charset="0"/>
                <a:cs typeface="Arial" panose="020B0604020202020204" pitchFamily="34" charset="0"/>
              </a:rPr>
              <a:t>consultations with a pharmacist)</a:t>
            </a:r>
            <a:endParaRPr kumimoji="0" lang="en-GB"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69238FB-41D2-B2A7-143D-F3980AB4EBAC}"/>
              </a:ext>
            </a:extLst>
          </p:cNvPr>
          <p:cNvSpPr/>
          <p:nvPr/>
        </p:nvSpPr>
        <p:spPr>
          <a:xfrm>
            <a:off x="856648" y="4941117"/>
            <a:ext cx="10416822" cy="78706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2" name="TextBox 8">
            <a:extLst>
              <a:ext uri="{FF2B5EF4-FFF2-40B4-BE49-F238E27FC236}">
                <a16:creationId xmlns:a16="http://schemas.microsoft.com/office/drawing/2014/main" id="{0C46D84A-80C2-6573-0D75-D9EECCDF92E7}"/>
              </a:ext>
            </a:extLst>
          </p:cNvPr>
          <p:cNvSpPr txBox="1"/>
          <p:nvPr/>
        </p:nvSpPr>
        <p:spPr>
          <a:xfrm>
            <a:off x="952901" y="5009042"/>
            <a:ext cx="10238211" cy="65248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b="0" u="none" strike="noStrike" kern="1200" cap="none" spc="0" normalizeH="0" baseline="0" noProof="0" dirty="0">
                <a:ln>
                  <a:noFill/>
                </a:ln>
                <a:effectLst/>
                <a:uLnTx/>
                <a:uFillTx/>
                <a:latin typeface="Arial" panose="020B0604020202020204" pitchFamily="34" charset="0"/>
                <a:cs typeface="Arial" panose="020B0604020202020204" pitchFamily="34" charset="0"/>
              </a:rPr>
              <a:t>There are no changes to the former CPCS elements of the service, e.g. electronic referrals are still required and telephone consultations are still possible, where clinically appropriate</a:t>
            </a:r>
          </a:p>
        </p:txBody>
      </p:sp>
      <p:sp>
        <p:nvSpPr>
          <p:cNvPr id="6" name="TextBox 2">
            <a:extLst>
              <a:ext uri="{FF2B5EF4-FFF2-40B4-BE49-F238E27FC236}">
                <a16:creationId xmlns:a16="http://schemas.microsoft.com/office/drawing/2014/main" id="{A83C13BC-2402-C721-6681-BEE84FB54A3D}"/>
              </a:ext>
            </a:extLst>
          </p:cNvPr>
          <p:cNvSpPr txBox="1"/>
          <p:nvPr/>
        </p:nvSpPr>
        <p:spPr>
          <a:xfrm>
            <a:off x="8268985" y="1818243"/>
            <a:ext cx="3004485" cy="13542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b="0" u="none" strike="noStrike" kern="1200" cap="none" spc="0" normalizeH="0" baseline="0" noProof="0" dirty="0">
                <a:ln>
                  <a:noFill/>
                </a:ln>
                <a:effectLst/>
                <a:uLnTx/>
                <a:uFillTx/>
                <a:latin typeface="Arial" panose="020B0604020202020204" pitchFamily="34" charset="0"/>
                <a:cs typeface="Arial" panose="020B0604020202020204" pitchFamily="34" charset="0"/>
              </a:rPr>
              <a:t>Pharmacies must provide </a:t>
            </a:r>
            <a:r>
              <a:rPr kumimoji="0" lang="en-GB" b="1" u="none" strike="noStrike" kern="1200" cap="none" spc="0" normalizeH="0" baseline="0" noProof="0" dirty="0">
                <a:ln>
                  <a:noFill/>
                </a:ln>
                <a:effectLst/>
                <a:uLnTx/>
                <a:uFillTx/>
                <a:latin typeface="Arial" panose="020B0604020202020204" pitchFamily="34" charset="0"/>
                <a:cs typeface="Arial" panose="020B0604020202020204" pitchFamily="34" charset="0"/>
              </a:rPr>
              <a:t>all three elements</a:t>
            </a:r>
            <a:r>
              <a:rPr kumimoji="0" lang="en-GB" b="0" u="none" strike="noStrike" kern="1200" cap="none" spc="0" normalizeH="0" baseline="0" noProof="0" dirty="0">
                <a:ln>
                  <a:noFill/>
                </a:ln>
                <a:effectLst/>
                <a:uLnTx/>
                <a:uFillTx/>
                <a:latin typeface="Arial" panose="020B0604020202020204" pitchFamily="34" charset="0"/>
                <a:cs typeface="Arial" panose="020B0604020202020204" pitchFamily="34" charset="0"/>
              </a:rPr>
              <a:t> of the new service</a:t>
            </a:r>
          </a:p>
          <a:p>
            <a:endParaRPr kumimoji="0" lang="en-GB" b="0" u="none" strike="noStrike" kern="120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a:p>
            <a:endParaRPr lang="en-GB" sz="10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49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Clinical pathways consultations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F8FAE55-D06A-4A19-5AFE-F19287D401E8}"/>
              </a:ext>
            </a:extLst>
          </p:cNvPr>
          <p:cNvSpPr>
            <a:spLocks noGrp="1"/>
          </p:cNvSpPr>
          <p:nvPr>
            <p:ph sz="half" idx="1"/>
          </p:nvPr>
        </p:nvSpPr>
        <p:spPr>
          <a:xfrm>
            <a:off x="936978" y="1825625"/>
            <a:ext cx="4188695" cy="4351338"/>
          </a:xfrm>
        </p:spPr>
        <p:txBody>
          <a:bodyPr>
            <a:normAutofit fontScale="92500" lnSpcReduction="20000"/>
          </a:bodyPr>
          <a:lstStyle/>
          <a:p>
            <a:r>
              <a:rPr lang="en-US" dirty="0">
                <a:latin typeface="Arial" panose="020B0604020202020204" pitchFamily="34" charset="0"/>
                <a:cs typeface="Arial" panose="020B0604020202020204" pitchFamily="34" charset="0"/>
              </a:rPr>
              <a:t>Service spec and seven clinical pathways</a:t>
            </a:r>
          </a:p>
          <a:p>
            <a:r>
              <a:rPr lang="en-US" dirty="0">
                <a:latin typeface="Arial" panose="020B0604020202020204" pitchFamily="34" charset="0"/>
                <a:cs typeface="Arial" panose="020B0604020202020204" pitchFamily="34" charset="0"/>
              </a:rPr>
              <a:t>23 associated PGDs and one clinical protocol (P med)</a:t>
            </a:r>
          </a:p>
          <a:p>
            <a:r>
              <a:rPr lang="en-US" dirty="0">
                <a:latin typeface="Arial" panose="020B0604020202020204" pitchFamily="34" charset="0"/>
                <a:cs typeface="Arial" panose="020B0604020202020204" pitchFamily="34" charset="0"/>
              </a:rPr>
              <a:t>The clinical pathways contain one or more Gateway points</a:t>
            </a:r>
          </a:p>
          <a:p>
            <a:r>
              <a:rPr lang="en-US" dirty="0">
                <a:latin typeface="Arial" panose="020B0604020202020204" pitchFamily="34" charset="0"/>
                <a:cs typeface="Arial" panose="020B0604020202020204" pitchFamily="34" charset="0"/>
              </a:rPr>
              <a:t>For a patient to be eligible to receive a Clinical pathways consultation, a Gateway point must be passed</a:t>
            </a:r>
            <a:endParaRPr lang="en-GB"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148281B3-E601-18CF-CF32-ED79EEFAB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279" y="2062556"/>
            <a:ext cx="6667500" cy="3219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3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5929-3D13-0E18-C07D-6D1EAC1BEE54}"/>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High-level service overview </a:t>
            </a:r>
            <a:r>
              <a:rPr lang="en-US" b="1" dirty="0">
                <a:highlight>
                  <a:srgbClr val="FFFF00"/>
                </a:highlight>
                <a:latin typeface="Arial" panose="020B0604020202020204" pitchFamily="34" charset="0"/>
                <a:cs typeface="Arial" panose="020B0604020202020204" pitchFamily="34" charset="0"/>
              </a:rPr>
              <a:t>[option 1]</a:t>
            </a:r>
            <a:endParaRPr lang="en-GB" b="1" dirty="0">
              <a:highlight>
                <a:srgbClr val="FFFF00"/>
              </a:highlight>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D3B1BEF1-589A-7068-FB7E-C24A7AF0FC38}"/>
              </a:ext>
            </a:extLst>
          </p:cNvPr>
          <p:cNvCxnSpPr>
            <a:cxnSpLocks/>
          </p:cNvCxnSpPr>
          <p:nvPr/>
        </p:nvCxnSpPr>
        <p:spPr>
          <a:xfrm>
            <a:off x="6455806" y="3488451"/>
            <a:ext cx="1373205" cy="121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1AB83D2-DF01-2851-790C-54F66705BD40}"/>
              </a:ext>
            </a:extLst>
          </p:cNvPr>
          <p:cNvCxnSpPr>
            <a:cxnSpLocks/>
          </p:cNvCxnSpPr>
          <p:nvPr/>
        </p:nvCxnSpPr>
        <p:spPr>
          <a:xfrm flipH="1">
            <a:off x="6455806" y="4056448"/>
            <a:ext cx="137320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C36D6B9A-D6EC-83D0-0DC9-F506481F9C2D}"/>
              </a:ext>
            </a:extLst>
          </p:cNvPr>
          <p:cNvSpPr>
            <a:spLocks noGrp="1"/>
          </p:cNvSpPr>
          <p:nvPr/>
        </p:nvSpPr>
        <p:spPr>
          <a:xfrm>
            <a:off x="3782096" y="1825567"/>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GB" sz="1500" dirty="0">
              <a:solidFill>
                <a:schemeClr val="bg2"/>
              </a:solidFill>
              <a:latin typeface="Arial" panose="020B0604020202020204" pitchFamily="34" charset="0"/>
              <a:cs typeface="Arial" panose="020B0604020202020204" pitchFamily="34" charset="0"/>
            </a:endParaRPr>
          </a:p>
        </p:txBody>
      </p:sp>
      <p:sp>
        <p:nvSpPr>
          <p:cNvPr id="35" name="Text Placeholder 4">
            <a:extLst>
              <a:ext uri="{FF2B5EF4-FFF2-40B4-BE49-F238E27FC236}">
                <a16:creationId xmlns:a16="http://schemas.microsoft.com/office/drawing/2014/main" id="{E4A59CE7-45AC-63B7-6F11-C6E1E0246E66}"/>
              </a:ext>
            </a:extLst>
          </p:cNvPr>
          <p:cNvSpPr txBox="1">
            <a:spLocks/>
          </p:cNvSpPr>
          <p:nvPr/>
        </p:nvSpPr>
        <p:spPr>
          <a:xfrm>
            <a:off x="8551702" y="3601100"/>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Arial" panose="020B0604020202020204" pitchFamily="34" charset="0"/>
                <a:cs typeface="Arial" panose="020B0604020202020204" pitchFamily="34" charset="0"/>
              </a:rPr>
              <a:t>Gateway</a:t>
            </a:r>
          </a:p>
          <a:p>
            <a:pPr algn="ctr">
              <a:spcBef>
                <a:spcPts val="300"/>
              </a:spcBef>
            </a:pPr>
            <a:r>
              <a:rPr lang="en-GB" sz="1200" dirty="0">
                <a:solidFill>
                  <a:schemeClr val="bg2"/>
                </a:solidFill>
                <a:latin typeface="Arial" panose="020B0604020202020204" pitchFamily="34" charset="0"/>
                <a:cs typeface="Arial" panose="020B0604020202020204" pitchFamily="34" charset="0"/>
              </a:rPr>
              <a:t>met</a:t>
            </a:r>
          </a:p>
        </p:txBody>
      </p:sp>
      <p:sp>
        <p:nvSpPr>
          <p:cNvPr id="39" name="Rectangle 38">
            <a:extLst>
              <a:ext uri="{FF2B5EF4-FFF2-40B4-BE49-F238E27FC236}">
                <a16:creationId xmlns:a16="http://schemas.microsoft.com/office/drawing/2014/main" id="{8C0DF1FA-6B04-5A6D-F48F-1AAFAD3CBF66}"/>
              </a:ext>
            </a:extLst>
          </p:cNvPr>
          <p:cNvSpPr/>
          <p:nvPr/>
        </p:nvSpPr>
        <p:spPr>
          <a:xfrm>
            <a:off x="6826819" y="3146907"/>
            <a:ext cx="654509" cy="5879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40" name="Text Placeholder 4">
            <a:extLst>
              <a:ext uri="{FF2B5EF4-FFF2-40B4-BE49-F238E27FC236}">
                <a16:creationId xmlns:a16="http://schemas.microsoft.com/office/drawing/2014/main" id="{222FF78A-92B9-3361-ED13-AAE65A1D7466}"/>
              </a:ext>
            </a:extLst>
          </p:cNvPr>
          <p:cNvSpPr txBox="1">
            <a:spLocks/>
          </p:cNvSpPr>
          <p:nvPr/>
        </p:nvSpPr>
        <p:spPr>
          <a:xfrm>
            <a:off x="6770012" y="3215488"/>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latin typeface="Arial" panose="020B0604020202020204" pitchFamily="34" charset="0"/>
                <a:cs typeface="Arial" panose="020B0604020202020204" pitchFamily="34" charset="0"/>
              </a:rPr>
              <a:t>Gateway</a:t>
            </a:r>
          </a:p>
          <a:p>
            <a:pPr algn="ctr">
              <a:spcBef>
                <a:spcPts val="300"/>
              </a:spcBef>
            </a:pPr>
            <a:r>
              <a:rPr lang="en-GB" sz="1200" dirty="0">
                <a:latin typeface="Arial" panose="020B0604020202020204" pitchFamily="34" charset="0"/>
                <a:cs typeface="Arial" panose="020B0604020202020204" pitchFamily="34" charset="0"/>
              </a:rPr>
              <a:t>met</a:t>
            </a:r>
          </a:p>
        </p:txBody>
      </p:sp>
      <p:sp>
        <p:nvSpPr>
          <p:cNvPr id="42" name="Rectangle 41">
            <a:extLst>
              <a:ext uri="{FF2B5EF4-FFF2-40B4-BE49-F238E27FC236}">
                <a16:creationId xmlns:a16="http://schemas.microsoft.com/office/drawing/2014/main" id="{976ACC3A-1231-91C0-06E1-A89D32F7045F}"/>
              </a:ext>
            </a:extLst>
          </p:cNvPr>
          <p:cNvSpPr/>
          <p:nvPr/>
        </p:nvSpPr>
        <p:spPr>
          <a:xfrm>
            <a:off x="6839228" y="3776144"/>
            <a:ext cx="654509" cy="5879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43" name="Text Placeholder 4">
            <a:extLst>
              <a:ext uri="{FF2B5EF4-FFF2-40B4-BE49-F238E27FC236}">
                <a16:creationId xmlns:a16="http://schemas.microsoft.com/office/drawing/2014/main" id="{6586A05C-D8DC-2995-B224-426833C8BB11}"/>
              </a:ext>
            </a:extLst>
          </p:cNvPr>
          <p:cNvSpPr txBox="1">
            <a:spLocks/>
          </p:cNvSpPr>
          <p:nvPr/>
        </p:nvSpPr>
        <p:spPr>
          <a:xfrm>
            <a:off x="5483152" y="391673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Arial" panose="020B0604020202020204" pitchFamily="34" charset="0"/>
                <a:cs typeface="Arial" panose="020B0604020202020204" pitchFamily="34" charset="0"/>
              </a:rPr>
              <a:t>Gateway</a:t>
            </a:r>
          </a:p>
          <a:p>
            <a:pPr algn="ctr">
              <a:spcBef>
                <a:spcPts val="300"/>
              </a:spcBef>
            </a:pPr>
            <a:r>
              <a:rPr lang="en-GB" sz="1200" dirty="0">
                <a:solidFill>
                  <a:schemeClr val="bg2"/>
                </a:solidFill>
                <a:latin typeface="Arial" panose="020B0604020202020204" pitchFamily="34" charset="0"/>
                <a:cs typeface="Arial" panose="020B0604020202020204" pitchFamily="34" charset="0"/>
              </a:rPr>
              <a:t>not met</a:t>
            </a:r>
          </a:p>
        </p:txBody>
      </p:sp>
      <p:sp>
        <p:nvSpPr>
          <p:cNvPr id="44" name="Rectangle 43">
            <a:extLst>
              <a:ext uri="{FF2B5EF4-FFF2-40B4-BE49-F238E27FC236}">
                <a16:creationId xmlns:a16="http://schemas.microsoft.com/office/drawing/2014/main" id="{26AAD428-AF0F-3501-286A-EB461D490F5D}"/>
              </a:ext>
            </a:extLst>
          </p:cNvPr>
          <p:cNvSpPr/>
          <p:nvPr/>
        </p:nvSpPr>
        <p:spPr>
          <a:xfrm>
            <a:off x="4573035" y="6317678"/>
            <a:ext cx="7323937" cy="39456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45" name="TextBox 41">
            <a:extLst>
              <a:ext uri="{FF2B5EF4-FFF2-40B4-BE49-F238E27FC236}">
                <a16:creationId xmlns:a16="http://schemas.microsoft.com/office/drawing/2014/main" id="{7D3AE5D9-05A7-6C42-FC06-EB86815CF09B}"/>
              </a:ext>
            </a:extLst>
          </p:cNvPr>
          <p:cNvSpPr txBox="1"/>
          <p:nvPr/>
        </p:nvSpPr>
        <p:spPr>
          <a:xfrm>
            <a:off x="4573037" y="6343009"/>
            <a:ext cx="732393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A more detailed service pathway diagram can be found in Annex A of the service spec</a:t>
            </a:r>
          </a:p>
        </p:txBody>
      </p:sp>
      <p:sp>
        <p:nvSpPr>
          <p:cNvPr id="52" name="Text Placeholder 4">
            <a:extLst>
              <a:ext uri="{FF2B5EF4-FFF2-40B4-BE49-F238E27FC236}">
                <a16:creationId xmlns:a16="http://schemas.microsoft.com/office/drawing/2014/main" id="{EE1C2303-0CF9-7341-087D-BD3C38C9F5D9}"/>
              </a:ext>
            </a:extLst>
          </p:cNvPr>
          <p:cNvSpPr>
            <a:spLocks noGrp="1"/>
          </p:cNvSpPr>
          <p:nvPr/>
        </p:nvSpPr>
        <p:spPr>
          <a:xfrm>
            <a:off x="9503203" y="1612960"/>
            <a:ext cx="2209824" cy="22586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500" b="1" dirty="0">
                <a:solidFill>
                  <a:schemeClr val="tx1"/>
                </a:solidFill>
                <a:highlight>
                  <a:srgbClr val="FFFF00"/>
                </a:highlight>
                <a:latin typeface="Arial" panose="020B0604020202020204" pitchFamily="34" charset="0"/>
                <a:cs typeface="Arial" panose="020B0604020202020204" pitchFamily="34" charset="0"/>
              </a:rPr>
              <a:t>[You may want to consider using this overview rather than the full one on the next slide as this is specific to general practice – one of the slides should be deleted before presenting]</a:t>
            </a:r>
            <a:endParaRPr lang="en-GB" sz="1500" b="1" dirty="0">
              <a:solidFill>
                <a:schemeClr val="tx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C8613DB4-0E1B-90B0-D9A9-A3D3901CD79B}"/>
              </a:ext>
            </a:extLst>
          </p:cNvPr>
          <p:cNvSpPr/>
          <p:nvPr/>
        </p:nvSpPr>
        <p:spPr>
          <a:xfrm>
            <a:off x="4909485" y="1391997"/>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54" name="Text Placeholder 4">
            <a:extLst>
              <a:ext uri="{FF2B5EF4-FFF2-40B4-BE49-F238E27FC236}">
                <a16:creationId xmlns:a16="http://schemas.microsoft.com/office/drawing/2014/main" id="{BF784A18-30DE-E142-534D-E13C7ADCAEDC}"/>
              </a:ext>
            </a:extLst>
          </p:cNvPr>
          <p:cNvSpPr>
            <a:spLocks noGrp="1"/>
          </p:cNvSpPr>
          <p:nvPr/>
        </p:nvSpPr>
        <p:spPr>
          <a:xfrm>
            <a:off x="5097090" y="1524480"/>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dirty="0">
                <a:solidFill>
                  <a:schemeClr val="tx1"/>
                </a:solidFill>
                <a:latin typeface="Arial" panose="020B0604020202020204" pitchFamily="34" charset="0"/>
                <a:cs typeface="Arial" panose="020B0604020202020204" pitchFamily="34" charset="0"/>
              </a:rPr>
              <a:t>Electronic referral from GP practice</a:t>
            </a:r>
          </a:p>
        </p:txBody>
      </p:sp>
      <p:sp>
        <p:nvSpPr>
          <p:cNvPr id="55" name="Rectangle 54">
            <a:extLst>
              <a:ext uri="{FF2B5EF4-FFF2-40B4-BE49-F238E27FC236}">
                <a16:creationId xmlns:a16="http://schemas.microsoft.com/office/drawing/2014/main" id="{A97CC027-F748-5601-1727-23BA49FBD5D9}"/>
              </a:ext>
            </a:extLst>
          </p:cNvPr>
          <p:cNvSpPr/>
          <p:nvPr/>
        </p:nvSpPr>
        <p:spPr>
          <a:xfrm>
            <a:off x="1992589" y="3093125"/>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56" name="Text Placeholder 4">
            <a:extLst>
              <a:ext uri="{FF2B5EF4-FFF2-40B4-BE49-F238E27FC236}">
                <a16:creationId xmlns:a16="http://schemas.microsoft.com/office/drawing/2014/main" id="{D797D72D-8BD3-0E90-38CB-E23B3754331A}"/>
              </a:ext>
            </a:extLst>
          </p:cNvPr>
          <p:cNvSpPr txBox="1">
            <a:spLocks/>
          </p:cNvSpPr>
          <p:nvPr/>
        </p:nvSpPr>
        <p:spPr>
          <a:xfrm>
            <a:off x="2017837" y="3119573"/>
            <a:ext cx="1447002" cy="916461"/>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Arial" panose="020B0604020202020204" pitchFamily="34" charset="0"/>
                <a:cs typeface="Arial" panose="020B0604020202020204" pitchFamily="34" charset="0"/>
              </a:rPr>
              <a:t>Urgent repeat meds referral (GP practices cannot make referrals </a:t>
            </a:r>
          </a:p>
        </p:txBody>
      </p:sp>
      <p:sp>
        <p:nvSpPr>
          <p:cNvPr id="57" name="Rectangle 56">
            <a:extLst>
              <a:ext uri="{FF2B5EF4-FFF2-40B4-BE49-F238E27FC236}">
                <a16:creationId xmlns:a16="http://schemas.microsoft.com/office/drawing/2014/main" id="{B6A4F371-807F-07B8-51B5-A66469289BC2}"/>
              </a:ext>
            </a:extLst>
          </p:cNvPr>
          <p:cNvSpPr/>
          <p:nvPr/>
        </p:nvSpPr>
        <p:spPr>
          <a:xfrm>
            <a:off x="4909485" y="3132565"/>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58" name="Text Placeholder 4">
            <a:extLst>
              <a:ext uri="{FF2B5EF4-FFF2-40B4-BE49-F238E27FC236}">
                <a16:creationId xmlns:a16="http://schemas.microsoft.com/office/drawing/2014/main" id="{6E6D12E4-B340-45B1-F13D-9B37975B216C}"/>
              </a:ext>
            </a:extLst>
          </p:cNvPr>
          <p:cNvSpPr txBox="1">
            <a:spLocks/>
          </p:cNvSpPr>
          <p:nvPr/>
        </p:nvSpPr>
        <p:spPr>
          <a:xfrm>
            <a:off x="5078435" y="3480644"/>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latin typeface="Arial" panose="020B0604020202020204" pitchFamily="34" charset="0"/>
                <a:cs typeface="Arial" panose="020B0604020202020204" pitchFamily="34" charset="0"/>
              </a:rPr>
              <a:t>Minor illness referral</a:t>
            </a:r>
          </a:p>
        </p:txBody>
      </p:sp>
      <p:sp>
        <p:nvSpPr>
          <p:cNvPr id="59" name="Rectangle 58">
            <a:extLst>
              <a:ext uri="{FF2B5EF4-FFF2-40B4-BE49-F238E27FC236}">
                <a16:creationId xmlns:a16="http://schemas.microsoft.com/office/drawing/2014/main" id="{36DD63D7-7BED-730C-BEE9-8465590006ED}"/>
              </a:ext>
            </a:extLst>
          </p:cNvPr>
          <p:cNvSpPr/>
          <p:nvPr/>
        </p:nvSpPr>
        <p:spPr>
          <a:xfrm>
            <a:off x="7835858" y="3192275"/>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60" name="Text Placeholder 4">
            <a:extLst>
              <a:ext uri="{FF2B5EF4-FFF2-40B4-BE49-F238E27FC236}">
                <a16:creationId xmlns:a16="http://schemas.microsoft.com/office/drawing/2014/main" id="{15F8961B-443E-24D1-E2AD-6299C269DD10}"/>
              </a:ext>
            </a:extLst>
          </p:cNvPr>
          <p:cNvSpPr txBox="1">
            <a:spLocks/>
          </p:cNvSpPr>
          <p:nvPr/>
        </p:nvSpPr>
        <p:spPr>
          <a:xfrm>
            <a:off x="8004808" y="3540354"/>
            <a:ext cx="1211765" cy="622501"/>
          </a:xfrm>
          <a:prstGeom prst="rect">
            <a:avLst/>
          </a:prstGeom>
          <a:ln>
            <a:noFill/>
          </a:ln>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latin typeface="Arial" panose="020B0604020202020204" pitchFamily="34" charset="0"/>
                <a:cs typeface="Arial" panose="020B0604020202020204" pitchFamily="34" charset="0"/>
              </a:rPr>
              <a:t>Clinical pathway referral</a:t>
            </a:r>
          </a:p>
        </p:txBody>
      </p:sp>
      <p:sp>
        <p:nvSpPr>
          <p:cNvPr id="61" name="Rectangle 60">
            <a:extLst>
              <a:ext uri="{FF2B5EF4-FFF2-40B4-BE49-F238E27FC236}">
                <a16:creationId xmlns:a16="http://schemas.microsoft.com/office/drawing/2014/main" id="{893F50C1-B36F-69E4-5B2F-68C5F7BF214E}"/>
              </a:ext>
            </a:extLst>
          </p:cNvPr>
          <p:cNvSpPr/>
          <p:nvPr/>
        </p:nvSpPr>
        <p:spPr>
          <a:xfrm>
            <a:off x="7847449" y="4705013"/>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62" name="Text Placeholder 4">
            <a:extLst>
              <a:ext uri="{FF2B5EF4-FFF2-40B4-BE49-F238E27FC236}">
                <a16:creationId xmlns:a16="http://schemas.microsoft.com/office/drawing/2014/main" id="{4D10135F-8D04-A067-BB64-9D07212AA1D6}"/>
              </a:ext>
            </a:extLst>
          </p:cNvPr>
          <p:cNvSpPr txBox="1">
            <a:spLocks/>
          </p:cNvSpPr>
          <p:nvPr/>
        </p:nvSpPr>
        <p:spPr>
          <a:xfrm>
            <a:off x="8016399" y="5053092"/>
            <a:ext cx="1211765" cy="622501"/>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latin typeface="Arial" panose="020B0604020202020204" pitchFamily="34" charset="0"/>
                <a:cs typeface="Arial" panose="020B0604020202020204" pitchFamily="34" charset="0"/>
              </a:rPr>
              <a:t>Clinical pathway consultation</a:t>
            </a:r>
          </a:p>
        </p:txBody>
      </p:sp>
      <p:sp>
        <p:nvSpPr>
          <p:cNvPr id="63" name="Rectangle 62">
            <a:extLst>
              <a:ext uri="{FF2B5EF4-FFF2-40B4-BE49-F238E27FC236}">
                <a16:creationId xmlns:a16="http://schemas.microsoft.com/office/drawing/2014/main" id="{B11F8C77-AB1A-6703-C407-AC3AFE324CE3}"/>
              </a:ext>
            </a:extLst>
          </p:cNvPr>
          <p:cNvSpPr/>
          <p:nvPr/>
        </p:nvSpPr>
        <p:spPr>
          <a:xfrm>
            <a:off x="4909482" y="4717951"/>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64" name="Text Placeholder 4">
            <a:extLst>
              <a:ext uri="{FF2B5EF4-FFF2-40B4-BE49-F238E27FC236}">
                <a16:creationId xmlns:a16="http://schemas.microsoft.com/office/drawing/2014/main" id="{19DEDD46-0F09-69B3-1325-AAFB000CCB1C}"/>
              </a:ext>
            </a:extLst>
          </p:cNvPr>
          <p:cNvSpPr txBox="1">
            <a:spLocks/>
          </p:cNvSpPr>
          <p:nvPr/>
        </p:nvSpPr>
        <p:spPr>
          <a:xfrm>
            <a:off x="5097091" y="5062423"/>
            <a:ext cx="1211765" cy="622501"/>
          </a:xfrm>
          <a:prstGeom prst="rect">
            <a:avLst/>
          </a:prstGeom>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latin typeface="Arial" panose="020B0604020202020204" pitchFamily="34" charset="0"/>
                <a:cs typeface="Arial" panose="020B0604020202020204" pitchFamily="34" charset="0"/>
              </a:rPr>
              <a:t>Minor illness consultation</a:t>
            </a:r>
          </a:p>
        </p:txBody>
      </p:sp>
      <p:sp>
        <p:nvSpPr>
          <p:cNvPr id="65" name="Rectangle 64">
            <a:extLst>
              <a:ext uri="{FF2B5EF4-FFF2-40B4-BE49-F238E27FC236}">
                <a16:creationId xmlns:a16="http://schemas.microsoft.com/office/drawing/2014/main" id="{27F64444-735F-D424-643E-411DF76D12F0}"/>
              </a:ext>
            </a:extLst>
          </p:cNvPr>
          <p:cNvSpPr/>
          <p:nvPr/>
        </p:nvSpPr>
        <p:spPr>
          <a:xfrm>
            <a:off x="1983111" y="4645301"/>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66" name="Text Placeholder 4">
            <a:extLst>
              <a:ext uri="{FF2B5EF4-FFF2-40B4-BE49-F238E27FC236}">
                <a16:creationId xmlns:a16="http://schemas.microsoft.com/office/drawing/2014/main" id="{248EC8FF-77F7-3C1C-DD5C-F01F01B7D7D0}"/>
              </a:ext>
            </a:extLst>
          </p:cNvPr>
          <p:cNvSpPr txBox="1">
            <a:spLocks/>
          </p:cNvSpPr>
          <p:nvPr/>
        </p:nvSpPr>
        <p:spPr>
          <a:xfrm>
            <a:off x="2152061" y="4993380"/>
            <a:ext cx="1211765" cy="622501"/>
          </a:xfrm>
          <a:prstGeom prst="rect">
            <a:avLst/>
          </a:prstGeom>
        </p:spPr>
        <p:txBody>
          <a:bodyPr vert="horz" lIns="91440" tIns="45720" rIns="91440" bIns="45720"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latin typeface="Arial" panose="020B0604020202020204" pitchFamily="34" charset="0"/>
                <a:cs typeface="Arial" panose="020B0604020202020204" pitchFamily="34" charset="0"/>
              </a:rPr>
              <a:t>Urgent repeat meds consultation</a:t>
            </a:r>
          </a:p>
        </p:txBody>
      </p:sp>
      <p:cxnSp>
        <p:nvCxnSpPr>
          <p:cNvPr id="67" name="Straight Connector 66">
            <a:extLst>
              <a:ext uri="{FF2B5EF4-FFF2-40B4-BE49-F238E27FC236}">
                <a16:creationId xmlns:a16="http://schemas.microsoft.com/office/drawing/2014/main" id="{CD6D1FB2-BF97-1743-0531-64868A860FEF}"/>
              </a:ext>
            </a:extLst>
          </p:cNvPr>
          <p:cNvCxnSpPr/>
          <p:nvPr/>
        </p:nvCxnSpPr>
        <p:spPr>
          <a:xfrm flipH="1" flipV="1">
            <a:off x="6461501" y="2020458"/>
            <a:ext cx="215154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95BC6D3-FC6E-07A5-C886-996DEB2E31FC}"/>
              </a:ext>
            </a:extLst>
          </p:cNvPr>
          <p:cNvCxnSpPr>
            <a:cxnSpLocks/>
            <a:endCxn id="60" idx="0"/>
          </p:cNvCxnSpPr>
          <p:nvPr/>
        </p:nvCxnSpPr>
        <p:spPr>
          <a:xfrm>
            <a:off x="8601213" y="2034034"/>
            <a:ext cx="9479" cy="11582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5C55C96-4F1B-1EA3-9E80-2DD74342E623}"/>
              </a:ext>
            </a:extLst>
          </p:cNvPr>
          <p:cNvCxnSpPr>
            <a:cxnSpLocks/>
            <a:stCxn id="57" idx="2"/>
            <a:endCxn id="63" idx="0"/>
          </p:cNvCxnSpPr>
          <p:nvPr/>
        </p:nvCxnSpPr>
        <p:spPr>
          <a:xfrm flipH="1">
            <a:off x="5684316" y="4297222"/>
            <a:ext cx="3" cy="4207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6C86F48-34B3-F482-B200-15582300D488}"/>
              </a:ext>
            </a:extLst>
          </p:cNvPr>
          <p:cNvCxnSpPr>
            <a:cxnSpLocks/>
          </p:cNvCxnSpPr>
          <p:nvPr/>
        </p:nvCxnSpPr>
        <p:spPr>
          <a:xfrm>
            <a:off x="2751821" y="4297221"/>
            <a:ext cx="2" cy="3480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EE992AD-AA4B-C87C-CC95-BBACB27F5102}"/>
              </a:ext>
            </a:extLst>
          </p:cNvPr>
          <p:cNvCxnSpPr>
            <a:cxnSpLocks/>
          </p:cNvCxnSpPr>
          <p:nvPr/>
        </p:nvCxnSpPr>
        <p:spPr>
          <a:xfrm>
            <a:off x="8601211" y="4356933"/>
            <a:ext cx="2" cy="3480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 Placeholder 4">
            <a:extLst>
              <a:ext uri="{FF2B5EF4-FFF2-40B4-BE49-F238E27FC236}">
                <a16:creationId xmlns:a16="http://schemas.microsoft.com/office/drawing/2014/main" id="{55D18C8B-4593-BB1D-1400-CFEA5932ED0A}"/>
              </a:ext>
            </a:extLst>
          </p:cNvPr>
          <p:cNvSpPr txBox="1">
            <a:spLocks/>
          </p:cNvSpPr>
          <p:nvPr/>
        </p:nvSpPr>
        <p:spPr>
          <a:xfrm>
            <a:off x="6770012" y="3906176"/>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latin typeface="Arial" panose="020B0604020202020204" pitchFamily="34" charset="0"/>
                <a:cs typeface="Arial" panose="020B0604020202020204" pitchFamily="34" charset="0"/>
              </a:rPr>
              <a:t>Gateway</a:t>
            </a:r>
          </a:p>
          <a:p>
            <a:pPr algn="ctr">
              <a:spcBef>
                <a:spcPts val="300"/>
              </a:spcBef>
            </a:pPr>
            <a:r>
              <a:rPr lang="en-GB" sz="1200" dirty="0">
                <a:latin typeface="Arial" panose="020B0604020202020204" pitchFamily="34" charset="0"/>
                <a:cs typeface="Arial" panose="020B0604020202020204" pitchFamily="34" charset="0"/>
              </a:rPr>
              <a:t>not met</a:t>
            </a:r>
          </a:p>
        </p:txBody>
      </p:sp>
      <p:cxnSp>
        <p:nvCxnSpPr>
          <p:cNvPr id="73" name="Straight Arrow Connector 72">
            <a:extLst>
              <a:ext uri="{FF2B5EF4-FFF2-40B4-BE49-F238E27FC236}">
                <a16:creationId xmlns:a16="http://schemas.microsoft.com/office/drawing/2014/main" id="{77AB3719-7446-C4AA-D491-D19567F02A6D}"/>
              </a:ext>
            </a:extLst>
          </p:cNvPr>
          <p:cNvCxnSpPr>
            <a:cxnSpLocks/>
            <a:stCxn id="53" idx="2"/>
            <a:endCxn id="57" idx="0"/>
          </p:cNvCxnSpPr>
          <p:nvPr/>
        </p:nvCxnSpPr>
        <p:spPr>
          <a:xfrm>
            <a:off x="5684319" y="2556654"/>
            <a:ext cx="0" cy="5759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952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8908C43A-72C9-1F8B-5673-9C630C4EC58C}"/>
              </a:ext>
            </a:extLst>
          </p:cNvPr>
          <p:cNvCxnSpPr>
            <a:cxnSpLocks/>
          </p:cNvCxnSpPr>
          <p:nvPr/>
        </p:nvCxnSpPr>
        <p:spPr>
          <a:xfrm>
            <a:off x="10410674" y="2630051"/>
            <a:ext cx="26372" cy="21263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435929-3D13-0E18-C07D-6D1EAC1BEE54}"/>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High-level service overview </a:t>
            </a:r>
            <a:r>
              <a:rPr lang="en-US" b="1" dirty="0">
                <a:highlight>
                  <a:srgbClr val="FFFF00"/>
                </a:highlight>
                <a:latin typeface="Arial" panose="020B0604020202020204" pitchFamily="34" charset="0"/>
                <a:cs typeface="Arial" panose="020B0604020202020204" pitchFamily="34" charset="0"/>
              </a:rPr>
              <a:t>[option 2]</a:t>
            </a:r>
            <a:endParaRPr lang="en-GB" b="1" dirty="0">
              <a:highlight>
                <a:srgbClr val="FFFF00"/>
              </a:highlight>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D3B1BEF1-589A-7068-FB7E-C24A7AF0FC38}"/>
              </a:ext>
            </a:extLst>
          </p:cNvPr>
          <p:cNvCxnSpPr>
            <a:cxnSpLocks/>
          </p:cNvCxnSpPr>
          <p:nvPr/>
        </p:nvCxnSpPr>
        <p:spPr>
          <a:xfrm>
            <a:off x="5172289" y="3538785"/>
            <a:ext cx="1373205" cy="121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1AB83D2-DF01-2851-790C-54F66705BD40}"/>
              </a:ext>
            </a:extLst>
          </p:cNvPr>
          <p:cNvCxnSpPr>
            <a:cxnSpLocks/>
          </p:cNvCxnSpPr>
          <p:nvPr/>
        </p:nvCxnSpPr>
        <p:spPr>
          <a:xfrm flipH="1">
            <a:off x="5172289" y="4106782"/>
            <a:ext cx="137320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27C9C1-1ADF-7F76-14FD-043AF4AC2B17}"/>
              </a:ext>
            </a:extLst>
          </p:cNvPr>
          <p:cNvSpPr/>
          <p:nvPr/>
        </p:nvSpPr>
        <p:spPr>
          <a:xfrm>
            <a:off x="3622625" y="1402553"/>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8" name="Text Placeholder 4">
            <a:extLst>
              <a:ext uri="{FF2B5EF4-FFF2-40B4-BE49-F238E27FC236}">
                <a16:creationId xmlns:a16="http://schemas.microsoft.com/office/drawing/2014/main" id="{C36D6B9A-D6EC-83D0-0DC9-F506481F9C2D}"/>
              </a:ext>
            </a:extLst>
          </p:cNvPr>
          <p:cNvSpPr>
            <a:spLocks noGrp="1"/>
          </p:cNvSpPr>
          <p:nvPr/>
        </p:nvSpPr>
        <p:spPr>
          <a:xfrm>
            <a:off x="3782096" y="1825567"/>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dirty="0">
                <a:solidFill>
                  <a:schemeClr val="tx1"/>
                </a:solidFill>
                <a:latin typeface="Arial" panose="020B0604020202020204" pitchFamily="34" charset="0"/>
                <a:cs typeface="Arial" panose="020B0604020202020204" pitchFamily="34" charset="0"/>
              </a:rPr>
              <a:t>Electronic referral</a:t>
            </a:r>
          </a:p>
        </p:txBody>
      </p:sp>
      <p:sp>
        <p:nvSpPr>
          <p:cNvPr id="9" name="Rectangle 8">
            <a:extLst>
              <a:ext uri="{FF2B5EF4-FFF2-40B4-BE49-F238E27FC236}">
                <a16:creationId xmlns:a16="http://schemas.microsoft.com/office/drawing/2014/main" id="{41240DDB-8698-288A-2C04-B4E1B89B6BAC}"/>
              </a:ext>
            </a:extLst>
          </p:cNvPr>
          <p:cNvSpPr/>
          <p:nvPr/>
        </p:nvSpPr>
        <p:spPr>
          <a:xfrm>
            <a:off x="696251" y="3143121"/>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0" name="Text Placeholder 4">
            <a:extLst>
              <a:ext uri="{FF2B5EF4-FFF2-40B4-BE49-F238E27FC236}">
                <a16:creationId xmlns:a16="http://schemas.microsoft.com/office/drawing/2014/main" id="{7A4728FF-5340-F54D-F7B7-C73696A2FBA7}"/>
              </a:ext>
            </a:extLst>
          </p:cNvPr>
          <p:cNvSpPr txBox="1">
            <a:spLocks/>
          </p:cNvSpPr>
          <p:nvPr/>
        </p:nvSpPr>
        <p:spPr>
          <a:xfrm>
            <a:off x="865201" y="3491200"/>
            <a:ext cx="1211765" cy="622501"/>
          </a:xfrm>
          <a:prstGeom prst="rect">
            <a:avLst/>
          </a:prstGeom>
        </p:spPr>
        <p:txBody>
          <a:bodyPr vert="horz" lIns="91440" tIns="45720" rIns="91440" bIns="45720" rtlCol="0">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latin typeface="Arial" panose="020B0604020202020204" pitchFamily="34" charset="0"/>
                <a:cs typeface="Arial" panose="020B0604020202020204" pitchFamily="34" charset="0"/>
              </a:rPr>
              <a:t>Urgent repeat meds referral</a:t>
            </a:r>
          </a:p>
        </p:txBody>
      </p:sp>
      <p:sp>
        <p:nvSpPr>
          <p:cNvPr id="11" name="Rectangle 10">
            <a:extLst>
              <a:ext uri="{FF2B5EF4-FFF2-40B4-BE49-F238E27FC236}">
                <a16:creationId xmlns:a16="http://schemas.microsoft.com/office/drawing/2014/main" id="{9D759A83-6771-F435-E230-4A5CE12D2DC3}"/>
              </a:ext>
            </a:extLst>
          </p:cNvPr>
          <p:cNvSpPr/>
          <p:nvPr/>
        </p:nvSpPr>
        <p:spPr>
          <a:xfrm>
            <a:off x="3622625" y="3143121"/>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2" name="Text Placeholder 4">
            <a:extLst>
              <a:ext uri="{FF2B5EF4-FFF2-40B4-BE49-F238E27FC236}">
                <a16:creationId xmlns:a16="http://schemas.microsoft.com/office/drawing/2014/main" id="{5015AC02-AEA4-59CC-ABB6-855CD7EDA517}"/>
              </a:ext>
            </a:extLst>
          </p:cNvPr>
          <p:cNvSpPr txBox="1">
            <a:spLocks/>
          </p:cNvSpPr>
          <p:nvPr/>
        </p:nvSpPr>
        <p:spPr>
          <a:xfrm>
            <a:off x="3791575" y="3491200"/>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latin typeface="Arial" panose="020B0604020202020204" pitchFamily="34" charset="0"/>
                <a:cs typeface="Arial" panose="020B0604020202020204" pitchFamily="34" charset="0"/>
              </a:rPr>
              <a:t>Minor illness referral</a:t>
            </a:r>
          </a:p>
        </p:txBody>
      </p:sp>
      <p:sp>
        <p:nvSpPr>
          <p:cNvPr id="13" name="Rectangle 12">
            <a:extLst>
              <a:ext uri="{FF2B5EF4-FFF2-40B4-BE49-F238E27FC236}">
                <a16:creationId xmlns:a16="http://schemas.microsoft.com/office/drawing/2014/main" id="{85F7A1FF-9AC7-AE4F-36BF-EAC46B655742}"/>
              </a:ext>
            </a:extLst>
          </p:cNvPr>
          <p:cNvSpPr/>
          <p:nvPr/>
        </p:nvSpPr>
        <p:spPr>
          <a:xfrm>
            <a:off x="6548998" y="3202831"/>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4" name="Text Placeholder 4">
            <a:extLst>
              <a:ext uri="{FF2B5EF4-FFF2-40B4-BE49-F238E27FC236}">
                <a16:creationId xmlns:a16="http://schemas.microsoft.com/office/drawing/2014/main" id="{CB66F5C0-C5F6-B1AA-AE2B-D59733AC9C45}"/>
              </a:ext>
            </a:extLst>
          </p:cNvPr>
          <p:cNvSpPr txBox="1">
            <a:spLocks/>
          </p:cNvSpPr>
          <p:nvPr/>
        </p:nvSpPr>
        <p:spPr>
          <a:xfrm>
            <a:off x="6717948" y="3550910"/>
            <a:ext cx="1211765" cy="622501"/>
          </a:xfrm>
          <a:prstGeom prst="rect">
            <a:avLst/>
          </a:prstGeom>
          <a:ln>
            <a:noFill/>
          </a:ln>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latin typeface="Arial" panose="020B0604020202020204" pitchFamily="34" charset="0"/>
                <a:cs typeface="Arial" panose="020B0604020202020204" pitchFamily="34" charset="0"/>
              </a:rPr>
              <a:t>Clinical pathway referral</a:t>
            </a:r>
          </a:p>
        </p:txBody>
      </p:sp>
      <p:sp>
        <p:nvSpPr>
          <p:cNvPr id="15" name="Rectangle 14">
            <a:extLst>
              <a:ext uri="{FF2B5EF4-FFF2-40B4-BE49-F238E27FC236}">
                <a16:creationId xmlns:a16="http://schemas.microsoft.com/office/drawing/2014/main" id="{87BE64D1-1523-5D88-EDE5-3D1F6A5455C6}"/>
              </a:ext>
            </a:extLst>
          </p:cNvPr>
          <p:cNvSpPr/>
          <p:nvPr/>
        </p:nvSpPr>
        <p:spPr>
          <a:xfrm>
            <a:off x="9646436" y="1462265"/>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6" name="Text Placeholder 4">
            <a:extLst>
              <a:ext uri="{FF2B5EF4-FFF2-40B4-BE49-F238E27FC236}">
                <a16:creationId xmlns:a16="http://schemas.microsoft.com/office/drawing/2014/main" id="{65D42DB0-A4A0-F301-DF69-340493C65E39}"/>
              </a:ext>
            </a:extLst>
          </p:cNvPr>
          <p:cNvSpPr txBox="1">
            <a:spLocks/>
          </p:cNvSpPr>
          <p:nvPr/>
        </p:nvSpPr>
        <p:spPr>
          <a:xfrm>
            <a:off x="9815385" y="1733342"/>
            <a:ext cx="1211765" cy="824999"/>
          </a:xfrm>
          <a:prstGeom prst="rect">
            <a:avLst/>
          </a:prstGeom>
          <a:solidFill>
            <a:schemeClr val="bg1"/>
          </a:solidFill>
          <a:ln>
            <a:noFill/>
          </a:ln>
        </p:spPr>
        <p:txBody>
          <a:bodyPr vert="horz" lIns="91440" tIns="45720" rIns="91440" bIns="45720"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latin typeface="Arial" panose="020B0604020202020204" pitchFamily="34" charset="0"/>
                <a:cs typeface="Arial" panose="020B0604020202020204" pitchFamily="34" charset="0"/>
              </a:rPr>
              <a:t>Patient presents to the pharmacy</a:t>
            </a:r>
          </a:p>
        </p:txBody>
      </p:sp>
      <p:sp>
        <p:nvSpPr>
          <p:cNvPr id="17" name="Rectangle 16">
            <a:extLst>
              <a:ext uri="{FF2B5EF4-FFF2-40B4-BE49-F238E27FC236}">
                <a16:creationId xmlns:a16="http://schemas.microsoft.com/office/drawing/2014/main" id="{D557C96D-9041-EB65-0084-49E84348CA80}"/>
              </a:ext>
            </a:extLst>
          </p:cNvPr>
          <p:cNvSpPr/>
          <p:nvPr/>
        </p:nvSpPr>
        <p:spPr>
          <a:xfrm>
            <a:off x="6553782" y="4799115"/>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8" name="Text Placeholder 4">
            <a:extLst>
              <a:ext uri="{FF2B5EF4-FFF2-40B4-BE49-F238E27FC236}">
                <a16:creationId xmlns:a16="http://schemas.microsoft.com/office/drawing/2014/main" id="{4C988B28-E133-9E22-2F3A-EAA8D6E59649}"/>
              </a:ext>
            </a:extLst>
          </p:cNvPr>
          <p:cNvSpPr txBox="1">
            <a:spLocks/>
          </p:cNvSpPr>
          <p:nvPr/>
        </p:nvSpPr>
        <p:spPr>
          <a:xfrm>
            <a:off x="6683819" y="5063648"/>
            <a:ext cx="1211765" cy="622501"/>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latin typeface="Arial" panose="020B0604020202020204" pitchFamily="34" charset="0"/>
                <a:cs typeface="Arial" panose="020B0604020202020204" pitchFamily="34" charset="0"/>
              </a:rPr>
              <a:t>Clinical pathway consultation</a:t>
            </a:r>
          </a:p>
        </p:txBody>
      </p:sp>
      <p:sp>
        <p:nvSpPr>
          <p:cNvPr id="19" name="Rectangle 18">
            <a:extLst>
              <a:ext uri="{FF2B5EF4-FFF2-40B4-BE49-F238E27FC236}">
                <a16:creationId xmlns:a16="http://schemas.microsoft.com/office/drawing/2014/main" id="{E2DD04AF-CBBB-A58C-281C-4001D218553D}"/>
              </a:ext>
            </a:extLst>
          </p:cNvPr>
          <p:cNvSpPr/>
          <p:nvPr/>
        </p:nvSpPr>
        <p:spPr>
          <a:xfrm>
            <a:off x="3622622" y="4728507"/>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20" name="Text Placeholder 4">
            <a:extLst>
              <a:ext uri="{FF2B5EF4-FFF2-40B4-BE49-F238E27FC236}">
                <a16:creationId xmlns:a16="http://schemas.microsoft.com/office/drawing/2014/main" id="{7F26FFC8-B8D8-4C7D-5E86-DCB2A1ED9CE1}"/>
              </a:ext>
            </a:extLst>
          </p:cNvPr>
          <p:cNvSpPr txBox="1">
            <a:spLocks/>
          </p:cNvSpPr>
          <p:nvPr/>
        </p:nvSpPr>
        <p:spPr>
          <a:xfrm>
            <a:off x="3810231" y="5072979"/>
            <a:ext cx="1211765" cy="622501"/>
          </a:xfrm>
          <a:prstGeom prst="rect">
            <a:avLst/>
          </a:prstGeom>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latin typeface="Arial" panose="020B0604020202020204" pitchFamily="34" charset="0"/>
                <a:cs typeface="Arial" panose="020B0604020202020204" pitchFamily="34" charset="0"/>
              </a:rPr>
              <a:t>Minor illness consultation</a:t>
            </a:r>
          </a:p>
        </p:txBody>
      </p:sp>
      <p:sp>
        <p:nvSpPr>
          <p:cNvPr id="21" name="Rectangle 20">
            <a:extLst>
              <a:ext uri="{FF2B5EF4-FFF2-40B4-BE49-F238E27FC236}">
                <a16:creationId xmlns:a16="http://schemas.microsoft.com/office/drawing/2014/main" id="{71EEDD88-FA88-0004-A483-49048ADA9929}"/>
              </a:ext>
            </a:extLst>
          </p:cNvPr>
          <p:cNvSpPr/>
          <p:nvPr/>
        </p:nvSpPr>
        <p:spPr>
          <a:xfrm>
            <a:off x="696251" y="4655857"/>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22" name="Text Placeholder 4">
            <a:extLst>
              <a:ext uri="{FF2B5EF4-FFF2-40B4-BE49-F238E27FC236}">
                <a16:creationId xmlns:a16="http://schemas.microsoft.com/office/drawing/2014/main" id="{6B5E1C41-FD61-3CAB-A360-856978CFD774}"/>
              </a:ext>
            </a:extLst>
          </p:cNvPr>
          <p:cNvSpPr txBox="1">
            <a:spLocks/>
          </p:cNvSpPr>
          <p:nvPr/>
        </p:nvSpPr>
        <p:spPr>
          <a:xfrm>
            <a:off x="865201" y="5003936"/>
            <a:ext cx="1211765" cy="622501"/>
          </a:xfrm>
          <a:prstGeom prst="rect">
            <a:avLst/>
          </a:prstGeom>
        </p:spPr>
        <p:txBody>
          <a:bodyPr vert="horz" lIns="91440" tIns="45720" rIns="91440" bIns="45720"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latin typeface="Arial" panose="020B0604020202020204" pitchFamily="34" charset="0"/>
                <a:cs typeface="Arial" panose="020B0604020202020204" pitchFamily="34" charset="0"/>
              </a:rPr>
              <a:t>Urgent repeat meds consultation</a:t>
            </a:r>
          </a:p>
        </p:txBody>
      </p:sp>
      <p:sp>
        <p:nvSpPr>
          <p:cNvPr id="23" name="Rectangle 22">
            <a:extLst>
              <a:ext uri="{FF2B5EF4-FFF2-40B4-BE49-F238E27FC236}">
                <a16:creationId xmlns:a16="http://schemas.microsoft.com/office/drawing/2014/main" id="{2F6C2282-CE8B-C45F-9B0F-F41D4103F919}"/>
              </a:ext>
            </a:extLst>
          </p:cNvPr>
          <p:cNvSpPr/>
          <p:nvPr/>
        </p:nvSpPr>
        <p:spPr>
          <a:xfrm>
            <a:off x="9731667" y="4741230"/>
            <a:ext cx="1549667" cy="11646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24" name="Text Placeholder 4">
            <a:extLst>
              <a:ext uri="{FF2B5EF4-FFF2-40B4-BE49-F238E27FC236}">
                <a16:creationId xmlns:a16="http://schemas.microsoft.com/office/drawing/2014/main" id="{54025407-9FFD-166E-2FCE-C7FF2360DCCA}"/>
              </a:ext>
            </a:extLst>
          </p:cNvPr>
          <p:cNvSpPr txBox="1">
            <a:spLocks/>
          </p:cNvSpPr>
          <p:nvPr/>
        </p:nvSpPr>
        <p:spPr>
          <a:xfrm>
            <a:off x="9920853" y="5025861"/>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latin typeface="Arial" panose="020B0604020202020204" pitchFamily="34" charset="0"/>
                <a:cs typeface="Arial" panose="020B0604020202020204" pitchFamily="34" charset="0"/>
              </a:rPr>
              <a:t>Self-care Essential service</a:t>
            </a:r>
          </a:p>
        </p:txBody>
      </p:sp>
      <p:cxnSp>
        <p:nvCxnSpPr>
          <p:cNvPr id="25" name="Straight Connector 24">
            <a:extLst>
              <a:ext uri="{FF2B5EF4-FFF2-40B4-BE49-F238E27FC236}">
                <a16:creationId xmlns:a16="http://schemas.microsoft.com/office/drawing/2014/main" id="{6EF37DFB-6A8B-F8CB-4890-9A43B5E45CDE}"/>
              </a:ext>
            </a:extLst>
          </p:cNvPr>
          <p:cNvCxnSpPr>
            <a:stCxn id="9" idx="1"/>
          </p:cNvCxnSpPr>
          <p:nvPr/>
        </p:nvCxnSpPr>
        <p:spPr>
          <a:xfrm flipH="1" flipV="1">
            <a:off x="1471083" y="1984880"/>
            <a:ext cx="215154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85A01F6-CAE4-22E5-3942-7875CB099F56}"/>
              </a:ext>
            </a:extLst>
          </p:cNvPr>
          <p:cNvCxnSpPr>
            <a:cxnSpLocks/>
            <a:endCxn id="10" idx="0"/>
          </p:cNvCxnSpPr>
          <p:nvPr/>
        </p:nvCxnSpPr>
        <p:spPr>
          <a:xfrm>
            <a:off x="1471083" y="1984880"/>
            <a:ext cx="2" cy="11582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2D811A-63BF-5F56-6261-DB296B037154}"/>
              </a:ext>
            </a:extLst>
          </p:cNvPr>
          <p:cNvCxnSpPr/>
          <p:nvPr/>
        </p:nvCxnSpPr>
        <p:spPr>
          <a:xfrm flipH="1" flipV="1">
            <a:off x="5172289" y="2044590"/>
            <a:ext cx="215154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149986-B809-BC11-D16A-F4A597877150}"/>
              </a:ext>
            </a:extLst>
          </p:cNvPr>
          <p:cNvCxnSpPr>
            <a:cxnSpLocks/>
            <a:endCxn id="14" idx="0"/>
          </p:cNvCxnSpPr>
          <p:nvPr/>
        </p:nvCxnSpPr>
        <p:spPr>
          <a:xfrm>
            <a:off x="7314353" y="2044590"/>
            <a:ext cx="9479" cy="11582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3D9D5E-AFD1-45AA-E10E-10611B60B6C3}"/>
              </a:ext>
            </a:extLst>
          </p:cNvPr>
          <p:cNvCxnSpPr>
            <a:cxnSpLocks/>
          </p:cNvCxnSpPr>
          <p:nvPr/>
        </p:nvCxnSpPr>
        <p:spPr>
          <a:xfrm>
            <a:off x="4397459" y="4298634"/>
            <a:ext cx="0" cy="43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C69E4D-73BE-67AF-1BA4-4106FC30B28F}"/>
              </a:ext>
            </a:extLst>
          </p:cNvPr>
          <p:cNvCxnSpPr>
            <a:cxnSpLocks/>
          </p:cNvCxnSpPr>
          <p:nvPr/>
        </p:nvCxnSpPr>
        <p:spPr>
          <a:xfrm>
            <a:off x="1464961" y="4307777"/>
            <a:ext cx="2" cy="3480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074F71-2A60-7DA6-058D-DB95A0F3625C}"/>
              </a:ext>
            </a:extLst>
          </p:cNvPr>
          <p:cNvCxnSpPr>
            <a:cxnSpLocks/>
          </p:cNvCxnSpPr>
          <p:nvPr/>
        </p:nvCxnSpPr>
        <p:spPr>
          <a:xfrm>
            <a:off x="7314351" y="4367488"/>
            <a:ext cx="2" cy="43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0AFACF1-A85C-C7CD-C692-7FA4C60BB38C}"/>
              </a:ext>
            </a:extLst>
          </p:cNvPr>
          <p:cNvCxnSpPr>
            <a:cxnSpLocks/>
          </p:cNvCxnSpPr>
          <p:nvPr/>
        </p:nvCxnSpPr>
        <p:spPr>
          <a:xfrm flipH="1" flipV="1">
            <a:off x="8919364" y="2044590"/>
            <a:ext cx="16400" cy="1446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26694C-94BA-3689-63A1-E6C904ACC04A}"/>
              </a:ext>
            </a:extLst>
          </p:cNvPr>
          <p:cNvCxnSpPr>
            <a:cxnSpLocks/>
          </p:cNvCxnSpPr>
          <p:nvPr/>
        </p:nvCxnSpPr>
        <p:spPr>
          <a:xfrm flipH="1">
            <a:off x="8919364" y="2050185"/>
            <a:ext cx="724958" cy="0"/>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A1AE13C-CD3C-7141-1A17-25E02FB74290}"/>
              </a:ext>
            </a:extLst>
          </p:cNvPr>
          <p:cNvSpPr/>
          <p:nvPr/>
        </p:nvSpPr>
        <p:spPr>
          <a:xfrm>
            <a:off x="8608509" y="3491201"/>
            <a:ext cx="654509" cy="5879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35" name="Text Placeholder 4">
            <a:extLst>
              <a:ext uri="{FF2B5EF4-FFF2-40B4-BE49-F238E27FC236}">
                <a16:creationId xmlns:a16="http://schemas.microsoft.com/office/drawing/2014/main" id="{E4A59CE7-45AC-63B7-6F11-C6E1E0246E66}"/>
              </a:ext>
            </a:extLst>
          </p:cNvPr>
          <p:cNvSpPr txBox="1">
            <a:spLocks/>
          </p:cNvSpPr>
          <p:nvPr/>
        </p:nvSpPr>
        <p:spPr>
          <a:xfrm>
            <a:off x="8551702" y="3601100"/>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latin typeface="Arial" panose="020B0604020202020204" pitchFamily="34" charset="0"/>
                <a:cs typeface="Arial" panose="020B0604020202020204" pitchFamily="34" charset="0"/>
              </a:rPr>
              <a:t>Gateway</a:t>
            </a:r>
          </a:p>
          <a:p>
            <a:pPr algn="ctr">
              <a:spcBef>
                <a:spcPts val="300"/>
              </a:spcBef>
            </a:pPr>
            <a:r>
              <a:rPr lang="en-GB" sz="1200" dirty="0">
                <a:latin typeface="Arial" panose="020B0604020202020204" pitchFamily="34" charset="0"/>
                <a:cs typeface="Arial" panose="020B0604020202020204" pitchFamily="34" charset="0"/>
              </a:rPr>
              <a:t>met</a:t>
            </a:r>
          </a:p>
        </p:txBody>
      </p:sp>
      <p:cxnSp>
        <p:nvCxnSpPr>
          <p:cNvPr id="36" name="Straight Connector 35">
            <a:extLst>
              <a:ext uri="{FF2B5EF4-FFF2-40B4-BE49-F238E27FC236}">
                <a16:creationId xmlns:a16="http://schemas.microsoft.com/office/drawing/2014/main" id="{57401921-80F6-9A29-108E-C7EC7E45C84F}"/>
              </a:ext>
            </a:extLst>
          </p:cNvPr>
          <p:cNvCxnSpPr>
            <a:cxnSpLocks/>
          </p:cNvCxnSpPr>
          <p:nvPr/>
        </p:nvCxnSpPr>
        <p:spPr>
          <a:xfrm flipV="1">
            <a:off x="8935764" y="4079119"/>
            <a:ext cx="0" cy="12187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C24E412-DDC5-9122-1579-ACCB90DE1065}"/>
              </a:ext>
            </a:extLst>
          </p:cNvPr>
          <p:cNvCxnSpPr>
            <a:cxnSpLocks/>
          </p:cNvCxnSpPr>
          <p:nvPr/>
        </p:nvCxnSpPr>
        <p:spPr>
          <a:xfrm flipH="1">
            <a:off x="8110256" y="5297897"/>
            <a:ext cx="8255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329ABE6-D249-9F23-0261-9D97301794E5}"/>
              </a:ext>
            </a:extLst>
          </p:cNvPr>
          <p:cNvSpPr/>
          <p:nvPr/>
        </p:nvSpPr>
        <p:spPr>
          <a:xfrm>
            <a:off x="10110410" y="3491200"/>
            <a:ext cx="654509" cy="5879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8C0DF1FA-6B04-5A6D-F48F-1AAFAD3CBF66}"/>
              </a:ext>
            </a:extLst>
          </p:cNvPr>
          <p:cNvSpPr/>
          <p:nvPr/>
        </p:nvSpPr>
        <p:spPr>
          <a:xfrm>
            <a:off x="5543302" y="3197241"/>
            <a:ext cx="654509" cy="5879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40" name="Text Placeholder 4">
            <a:extLst>
              <a:ext uri="{FF2B5EF4-FFF2-40B4-BE49-F238E27FC236}">
                <a16:creationId xmlns:a16="http://schemas.microsoft.com/office/drawing/2014/main" id="{222FF78A-92B9-3361-ED13-AAE65A1D7466}"/>
              </a:ext>
            </a:extLst>
          </p:cNvPr>
          <p:cNvSpPr txBox="1">
            <a:spLocks/>
          </p:cNvSpPr>
          <p:nvPr/>
        </p:nvSpPr>
        <p:spPr>
          <a:xfrm>
            <a:off x="5486495" y="326582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latin typeface="Arial" panose="020B0604020202020204" pitchFamily="34" charset="0"/>
                <a:cs typeface="Arial" panose="020B0604020202020204" pitchFamily="34" charset="0"/>
              </a:rPr>
              <a:t>Gateway</a:t>
            </a:r>
          </a:p>
          <a:p>
            <a:pPr algn="ctr">
              <a:spcBef>
                <a:spcPts val="300"/>
              </a:spcBef>
            </a:pPr>
            <a:r>
              <a:rPr lang="en-GB" sz="1200" dirty="0">
                <a:latin typeface="Arial" panose="020B0604020202020204" pitchFamily="34" charset="0"/>
                <a:cs typeface="Arial" panose="020B0604020202020204" pitchFamily="34" charset="0"/>
              </a:rPr>
              <a:t>met</a:t>
            </a:r>
          </a:p>
        </p:txBody>
      </p:sp>
      <p:sp>
        <p:nvSpPr>
          <p:cNvPr id="41" name="Text Placeholder 4">
            <a:extLst>
              <a:ext uri="{FF2B5EF4-FFF2-40B4-BE49-F238E27FC236}">
                <a16:creationId xmlns:a16="http://schemas.microsoft.com/office/drawing/2014/main" id="{C7832815-38F1-9234-C7FE-7E3738916E6F}"/>
              </a:ext>
            </a:extLst>
          </p:cNvPr>
          <p:cNvSpPr txBox="1">
            <a:spLocks/>
          </p:cNvSpPr>
          <p:nvPr/>
        </p:nvSpPr>
        <p:spPr>
          <a:xfrm>
            <a:off x="10055863" y="3559781"/>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latin typeface="Arial" panose="020B0604020202020204" pitchFamily="34" charset="0"/>
                <a:cs typeface="Arial" panose="020B0604020202020204" pitchFamily="34" charset="0"/>
              </a:rPr>
              <a:t>Gateway</a:t>
            </a:r>
          </a:p>
          <a:p>
            <a:pPr algn="ctr">
              <a:spcBef>
                <a:spcPts val="300"/>
              </a:spcBef>
            </a:pPr>
            <a:r>
              <a:rPr lang="en-GB" sz="1200" dirty="0">
                <a:latin typeface="Arial" panose="020B0604020202020204" pitchFamily="34" charset="0"/>
                <a:cs typeface="Arial" panose="020B0604020202020204" pitchFamily="34" charset="0"/>
              </a:rPr>
              <a:t>not met</a:t>
            </a:r>
          </a:p>
        </p:txBody>
      </p:sp>
      <p:sp>
        <p:nvSpPr>
          <p:cNvPr id="42" name="Rectangle 41">
            <a:extLst>
              <a:ext uri="{FF2B5EF4-FFF2-40B4-BE49-F238E27FC236}">
                <a16:creationId xmlns:a16="http://schemas.microsoft.com/office/drawing/2014/main" id="{976ACC3A-1231-91C0-06E1-A89D32F7045F}"/>
              </a:ext>
            </a:extLst>
          </p:cNvPr>
          <p:cNvSpPr/>
          <p:nvPr/>
        </p:nvSpPr>
        <p:spPr>
          <a:xfrm>
            <a:off x="5555711" y="3826478"/>
            <a:ext cx="654509" cy="5879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43" name="Text Placeholder 4">
            <a:extLst>
              <a:ext uri="{FF2B5EF4-FFF2-40B4-BE49-F238E27FC236}">
                <a16:creationId xmlns:a16="http://schemas.microsoft.com/office/drawing/2014/main" id="{6586A05C-D8DC-2995-B224-426833C8BB11}"/>
              </a:ext>
            </a:extLst>
          </p:cNvPr>
          <p:cNvSpPr txBox="1">
            <a:spLocks/>
          </p:cNvSpPr>
          <p:nvPr/>
        </p:nvSpPr>
        <p:spPr>
          <a:xfrm>
            <a:off x="5483152" y="391673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latin typeface="Arial" panose="020B0604020202020204" pitchFamily="34" charset="0"/>
                <a:cs typeface="Arial" panose="020B0604020202020204" pitchFamily="34" charset="0"/>
              </a:rPr>
              <a:t>Gateway</a:t>
            </a:r>
          </a:p>
          <a:p>
            <a:pPr algn="ctr">
              <a:spcBef>
                <a:spcPts val="300"/>
              </a:spcBef>
            </a:pPr>
            <a:r>
              <a:rPr lang="en-GB" sz="1200" dirty="0">
                <a:latin typeface="Arial" panose="020B0604020202020204" pitchFamily="34" charset="0"/>
                <a:cs typeface="Arial" panose="020B0604020202020204" pitchFamily="34" charset="0"/>
              </a:rPr>
              <a:t>not met</a:t>
            </a:r>
          </a:p>
        </p:txBody>
      </p:sp>
      <p:sp>
        <p:nvSpPr>
          <p:cNvPr id="44" name="Rectangle 43">
            <a:extLst>
              <a:ext uri="{FF2B5EF4-FFF2-40B4-BE49-F238E27FC236}">
                <a16:creationId xmlns:a16="http://schemas.microsoft.com/office/drawing/2014/main" id="{26AAD428-AF0F-3501-286A-EB461D490F5D}"/>
              </a:ext>
            </a:extLst>
          </p:cNvPr>
          <p:cNvSpPr/>
          <p:nvPr/>
        </p:nvSpPr>
        <p:spPr>
          <a:xfrm>
            <a:off x="4573035" y="6317678"/>
            <a:ext cx="7323937" cy="39456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tx1"/>
              </a:solidFill>
              <a:latin typeface="Arial" panose="020B0604020202020204" pitchFamily="34" charset="0"/>
              <a:cs typeface="Arial" panose="020B0604020202020204" pitchFamily="34" charset="0"/>
            </a:endParaRPr>
          </a:p>
        </p:txBody>
      </p:sp>
      <p:sp>
        <p:nvSpPr>
          <p:cNvPr id="45" name="TextBox 41">
            <a:extLst>
              <a:ext uri="{FF2B5EF4-FFF2-40B4-BE49-F238E27FC236}">
                <a16:creationId xmlns:a16="http://schemas.microsoft.com/office/drawing/2014/main" id="{7D3AE5D9-05A7-6C42-FC06-EB86815CF09B}"/>
              </a:ext>
            </a:extLst>
          </p:cNvPr>
          <p:cNvSpPr txBox="1"/>
          <p:nvPr/>
        </p:nvSpPr>
        <p:spPr>
          <a:xfrm>
            <a:off x="4573037" y="6343009"/>
            <a:ext cx="732393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A more detailed service pathway diagram can be found in Annex A of the service spec</a:t>
            </a:r>
          </a:p>
        </p:txBody>
      </p:sp>
      <p:sp>
        <p:nvSpPr>
          <p:cNvPr id="4" name="Text Placeholder 4">
            <a:extLst>
              <a:ext uri="{FF2B5EF4-FFF2-40B4-BE49-F238E27FC236}">
                <a16:creationId xmlns:a16="http://schemas.microsoft.com/office/drawing/2014/main" id="{70AD56B8-A470-6B41-0EC6-4C3BFEBEC7AA}"/>
              </a:ext>
            </a:extLst>
          </p:cNvPr>
          <p:cNvSpPr>
            <a:spLocks noGrp="1"/>
          </p:cNvSpPr>
          <p:nvPr/>
        </p:nvSpPr>
        <p:spPr>
          <a:xfrm>
            <a:off x="6964406" y="1467343"/>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GB" sz="1500" dirty="0">
              <a:solidFill>
                <a:schemeClr val="bg2"/>
              </a:solidFill>
              <a:latin typeface="Arial" panose="020B0604020202020204" pitchFamily="34" charset="0"/>
              <a:cs typeface="Arial" panose="020B0604020202020204" pitchFamily="34" charset="0"/>
            </a:endParaRPr>
          </a:p>
        </p:txBody>
      </p:sp>
      <p:sp>
        <p:nvSpPr>
          <p:cNvPr id="46" name="Text Placeholder 4">
            <a:extLst>
              <a:ext uri="{FF2B5EF4-FFF2-40B4-BE49-F238E27FC236}">
                <a16:creationId xmlns:a16="http://schemas.microsoft.com/office/drawing/2014/main" id="{74DA9B42-CC0D-041B-C22B-F67C369503EF}"/>
              </a:ext>
            </a:extLst>
          </p:cNvPr>
          <p:cNvSpPr>
            <a:spLocks noGrp="1"/>
          </p:cNvSpPr>
          <p:nvPr/>
        </p:nvSpPr>
        <p:spPr>
          <a:xfrm>
            <a:off x="6803481" y="1507258"/>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dirty="0">
                <a:solidFill>
                  <a:schemeClr val="tx1"/>
                </a:solidFill>
                <a:latin typeface="Arial" panose="020B0604020202020204" pitchFamily="34" charset="0"/>
                <a:cs typeface="Arial" panose="020B0604020202020204" pitchFamily="34" charset="0"/>
              </a:rPr>
              <a:t>Referral</a:t>
            </a:r>
          </a:p>
        </p:txBody>
      </p:sp>
    </p:spTree>
    <p:extLst>
      <p:ext uri="{BB962C8B-B14F-4D97-AF65-F5344CB8AC3E}">
        <p14:creationId xmlns:p14="http://schemas.microsoft.com/office/powerpoint/2010/main" val="53048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0BF5-4EA0-E606-5327-5A6941C8A16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service requirements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9CF18D-C9DD-BD66-D871-D9FAD1107262}"/>
              </a:ext>
            </a:extLst>
          </p:cNvPr>
          <p:cNvSpPr>
            <a:spLocks noGrp="1"/>
          </p:cNvSpPr>
          <p:nvPr>
            <p:ph sz="half" idx="1"/>
          </p:nvPr>
        </p:nvSpPr>
        <p:spPr>
          <a:xfrm>
            <a:off x="936978" y="1771650"/>
            <a:ext cx="10558336" cy="4721225"/>
          </a:xfrm>
        </p:spPr>
        <p:txBody>
          <a:bodyPr>
            <a:normAutofit fontScale="62500" lnSpcReduction="20000"/>
          </a:bodyPr>
          <a:lstStyle/>
          <a:p>
            <a:pPr algn="l" rtl="0" fontAlgn="base"/>
            <a:r>
              <a:rPr lang="en-US" sz="4800" i="0" u="none" strike="noStrike" dirty="0">
                <a:effectLst/>
                <a:latin typeface="Arial" panose="020B0604020202020204" pitchFamily="34" charset="0"/>
                <a:cs typeface="Arial" panose="020B0604020202020204" pitchFamily="34" charset="0"/>
              </a:rPr>
              <a:t>The pharmacy must have a consultation room, with access to IT equipment for record keeping</a:t>
            </a:r>
            <a:r>
              <a:rPr lang="en-US" sz="4800" i="0" dirty="0">
                <a:effectLst/>
                <a:latin typeface="Arial" panose="020B0604020202020204" pitchFamily="34" charset="0"/>
                <a:cs typeface="Arial" panose="020B0604020202020204" pitchFamily="34" charset="0"/>
              </a:rPr>
              <a:t>​</a:t>
            </a:r>
          </a:p>
          <a:p>
            <a:pPr fontAlgn="base"/>
            <a:r>
              <a:rPr lang="en-US" sz="4800" i="0" u="none" strike="noStrike" dirty="0">
                <a:effectLst/>
                <a:latin typeface="Arial" panose="020B0604020202020204" pitchFamily="34" charset="0"/>
                <a:cs typeface="Arial" panose="020B0604020202020204" pitchFamily="34" charset="0"/>
              </a:rPr>
              <a:t>Must have an otoscope (for acute otitis media clinical pathway) – except distance selling pharmacies who cannot provide this pathway</a:t>
            </a:r>
          </a:p>
          <a:p>
            <a:pPr fontAlgn="base"/>
            <a:r>
              <a:rPr lang="en-US" sz="4800" i="0" u="none" strike="noStrike" dirty="0">
                <a:effectLst/>
                <a:latin typeface="Arial" panose="020B0604020202020204" pitchFamily="34" charset="0"/>
                <a:cs typeface="Arial" panose="020B0604020202020204" pitchFamily="34" charset="0"/>
              </a:rPr>
              <a:t>With consent, the patient’s GP record (e.g. via GP Connect Access Record), national care record or an alternative clinical record for the patient, must be checked by the pharmacist unless there is good reason not to do so</a:t>
            </a:r>
            <a:endParaRPr lang="en-US" sz="4800" i="0" dirty="0">
              <a:effectLst/>
              <a:latin typeface="Arial" panose="020B0604020202020204" pitchFamily="34" charset="0"/>
              <a:cs typeface="Arial" panose="020B0604020202020204" pitchFamily="34" charset="0"/>
            </a:endParaRPr>
          </a:p>
          <a:p>
            <a:pPr algn="l" rtl="0" fontAlgn="base"/>
            <a:r>
              <a:rPr lang="en-US" sz="4800" i="0" u="none" strike="noStrike" dirty="0">
                <a:effectLst/>
                <a:latin typeface="Arial" panose="020B0604020202020204" pitchFamily="34" charset="0"/>
                <a:cs typeface="Arial" panose="020B0604020202020204" pitchFamily="34" charset="0"/>
              </a:rPr>
              <a:t>Must have an NHS-assured clinical IT system</a:t>
            </a:r>
            <a:r>
              <a:rPr lang="en-US" sz="4800" i="0" dirty="0">
                <a:effectLst/>
                <a:latin typeface="Arial" panose="020B0604020202020204" pitchFamily="34" charset="0"/>
                <a:cs typeface="Arial" panose="020B0604020202020204" pitchFamily="34" charset="0"/>
              </a:rPr>
              <a:t>​</a:t>
            </a:r>
          </a:p>
          <a:p>
            <a:pPr algn="l" rtl="0" fontAlgn="base"/>
            <a:r>
              <a:rPr lang="en-US" sz="4800" i="0" u="none" strike="noStrike" dirty="0">
                <a:effectLst/>
                <a:latin typeface="Arial" panose="020B0604020202020204" pitchFamily="34" charset="0"/>
                <a:cs typeface="Arial" panose="020B0604020202020204" pitchFamily="34" charset="0"/>
              </a:rPr>
              <a:t>Where supplies of an NHS medicine are made, the </a:t>
            </a:r>
            <a:r>
              <a:rPr lang="en-US" sz="4800" dirty="0">
                <a:latin typeface="Arial" panose="020B0604020202020204" pitchFamily="34" charset="0"/>
                <a:cs typeface="Arial" panose="020B0604020202020204" pitchFamily="34" charset="0"/>
              </a:rPr>
              <a:t>normal </a:t>
            </a:r>
            <a:r>
              <a:rPr lang="en-US" sz="4800" i="0" u="none" strike="noStrike" dirty="0">
                <a:effectLst/>
                <a:latin typeface="Arial" panose="020B0604020202020204" pitchFamily="34" charset="0"/>
                <a:cs typeface="Arial" panose="020B0604020202020204" pitchFamily="34" charset="0"/>
              </a:rPr>
              <a:t> prescription charge rules apply</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82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8EB5-7F14-4D4F-D74F-BF1664E07B34}"/>
              </a:ext>
            </a:extLst>
          </p:cNvPr>
          <p:cNvSpPr>
            <a:spLocks noGrp="1"/>
          </p:cNvSpPr>
          <p:nvPr>
            <p:ph type="ctrTitle"/>
          </p:nvPr>
        </p:nvSpPr>
        <p:spPr>
          <a:xfrm>
            <a:off x="1524000" y="2192211"/>
            <a:ext cx="9144000" cy="2387600"/>
          </a:xfrm>
        </p:spPr>
        <p:txBody>
          <a:bodyPr>
            <a:normAutofit/>
          </a:bodyPr>
          <a:lstStyle/>
          <a:p>
            <a:r>
              <a:rPr lang="en-US" b="1" dirty="0">
                <a:latin typeface="Arial" panose="020B0604020202020204" pitchFamily="34" charset="0"/>
                <a:cs typeface="Arial" panose="020B0604020202020204" pitchFamily="34" charset="0"/>
              </a:rPr>
              <a:t>The clinical pathways and PGDs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49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C3E7-D797-FB63-2545-6AE49EF03C4E}"/>
              </a:ext>
            </a:extLst>
          </p:cNvPr>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The Pharmacy First Service</a:t>
            </a:r>
            <a:endParaRPr lang="en-GB"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50117A23-D51E-276B-2228-C6E1B6D8A83D}"/>
              </a:ext>
            </a:extLst>
          </p:cNvPr>
          <p:cNvSpPr>
            <a:spLocks noGrp="1"/>
          </p:cNvSpPr>
          <p:nvPr>
            <p:ph type="subTitle" idx="1"/>
          </p:nvPr>
        </p:nvSpPr>
        <p:spPr/>
        <p:txBody>
          <a:bodyPr>
            <a:normAutofit/>
          </a:bodyPr>
          <a:lstStyle/>
          <a:p>
            <a:endParaRPr lang="en-US" sz="4000" dirty="0">
              <a:highlight>
                <a:srgbClr val="FFFF00"/>
              </a:highlight>
              <a:latin typeface="Arial" panose="020B0604020202020204" pitchFamily="34" charset="0"/>
              <a:cs typeface="Arial" panose="020B0604020202020204" pitchFamily="34" charset="0"/>
            </a:endParaRPr>
          </a:p>
          <a:p>
            <a:r>
              <a:rPr lang="en-US" sz="4000" dirty="0">
                <a:highlight>
                  <a:srgbClr val="FFFF00"/>
                </a:highlight>
                <a:latin typeface="Arial" panose="020B0604020202020204" pitchFamily="34" charset="0"/>
                <a:cs typeface="Arial" panose="020B0604020202020204" pitchFamily="34" charset="0"/>
              </a:rPr>
              <a:t>[Name of presenter]</a:t>
            </a:r>
            <a:endParaRPr lang="en-GB" sz="40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650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7D52-0D3F-1F31-0DB3-000EFDFEB72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Clinical pathway consultations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F7394D7-4427-674D-3646-44E984100AEF}"/>
              </a:ext>
            </a:extLst>
          </p:cNvPr>
          <p:cNvSpPr>
            <a:spLocks noGrp="1"/>
          </p:cNvSpPr>
          <p:nvPr>
            <p:ph sz="half" idx="1"/>
          </p:nvPr>
        </p:nvSpPr>
        <p:spPr/>
        <p:txBody>
          <a:bodyPr>
            <a:normAutofit lnSpcReduction="10000"/>
          </a:bodyPr>
          <a:lstStyle/>
          <a:p>
            <a:pPr>
              <a:buClr>
                <a:srgbClr val="FF6D3A"/>
              </a:buClr>
            </a:pPr>
            <a:r>
              <a:rPr lang="en-GB" sz="2400" b="0" dirty="0">
                <a:effectLst/>
                <a:latin typeface="Arial" panose="020B0604020202020204" pitchFamily="34" charset="0"/>
                <a:ea typeface="Calibri" panose="020F0502020204030204" pitchFamily="34" charset="0"/>
                <a:cs typeface="Arial" panose="020B0604020202020204" pitchFamily="34" charset="0"/>
              </a:rPr>
              <a:t>The clinical pathways element will enable the management of common infections by community pharmacists through offering </a:t>
            </a:r>
            <a:r>
              <a:rPr lang="en-GB" sz="2400" b="1" dirty="0">
                <a:effectLst/>
                <a:latin typeface="Arial" panose="020B0604020202020204" pitchFamily="34" charset="0"/>
                <a:ea typeface="Calibri" panose="020F0502020204030204" pitchFamily="34" charset="0"/>
                <a:cs typeface="Arial" panose="020B0604020202020204" pitchFamily="34" charset="0"/>
              </a:rPr>
              <a:t>self-care</a:t>
            </a:r>
            <a:r>
              <a:rPr lang="en-GB" sz="2400" b="0" dirty="0">
                <a:effectLst/>
                <a:latin typeface="Arial" panose="020B0604020202020204" pitchFamily="34" charset="0"/>
                <a:ea typeface="Calibri" panose="020F0502020204030204" pitchFamily="34" charset="0"/>
                <a:cs typeface="Arial" panose="020B0604020202020204" pitchFamily="34" charset="0"/>
              </a:rPr>
              <a:t>, </a:t>
            </a:r>
            <a:r>
              <a:rPr lang="en-GB" sz="2400" b="1" dirty="0">
                <a:effectLst/>
                <a:latin typeface="Arial" panose="020B0604020202020204" pitchFamily="34" charset="0"/>
                <a:ea typeface="Calibri" panose="020F0502020204030204" pitchFamily="34" charset="0"/>
                <a:cs typeface="Arial" panose="020B0604020202020204" pitchFamily="34" charset="0"/>
              </a:rPr>
              <a:t>safety netting advice</a:t>
            </a:r>
            <a:r>
              <a:rPr lang="en-GB" sz="2400" b="0" dirty="0">
                <a:effectLst/>
                <a:latin typeface="Arial" panose="020B0604020202020204" pitchFamily="34" charset="0"/>
                <a:ea typeface="Calibri" panose="020F0502020204030204" pitchFamily="34" charset="0"/>
                <a:cs typeface="Arial" panose="020B0604020202020204" pitchFamily="34"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and only if appropriate</a:t>
            </a:r>
            <a:r>
              <a:rPr lang="en-GB" sz="2400" b="0" dirty="0">
                <a:effectLst/>
                <a:latin typeface="Arial" panose="020B0604020202020204" pitchFamily="34" charset="0"/>
                <a:ea typeface="Calibri" panose="020F0502020204030204" pitchFamily="34" charset="0"/>
                <a:cs typeface="Arial" panose="020B0604020202020204" pitchFamily="34" charset="0"/>
              </a:rPr>
              <a:t>, supplying a </a:t>
            </a:r>
            <a:r>
              <a:rPr lang="en-GB" sz="2400" b="1" dirty="0">
                <a:effectLst/>
                <a:latin typeface="Arial" panose="020B0604020202020204" pitchFamily="34" charset="0"/>
                <a:ea typeface="Calibri" panose="020F0502020204030204" pitchFamily="34" charset="0"/>
                <a:cs typeface="Arial" panose="020B0604020202020204" pitchFamily="34" charset="0"/>
              </a:rPr>
              <a:t>restricted set of medicines </a:t>
            </a:r>
            <a:r>
              <a:rPr lang="en-GB" sz="2400" b="0" dirty="0">
                <a:effectLst/>
                <a:latin typeface="Arial" panose="020B0604020202020204" pitchFamily="34" charset="0"/>
                <a:ea typeface="Calibri" panose="020F0502020204030204" pitchFamily="34" charset="0"/>
                <a:cs typeface="Arial" panose="020B0604020202020204" pitchFamily="34" charset="0"/>
              </a:rPr>
              <a:t>to complete episodes of care for seven common conditions</a:t>
            </a:r>
          </a:p>
          <a:p>
            <a:pPr>
              <a:buClr>
                <a:srgbClr val="FF6D3A"/>
              </a:buClr>
            </a:pPr>
            <a:r>
              <a:rPr lang="en-GB" sz="2400" dirty="0">
                <a:latin typeface="Arial" panose="020B0604020202020204" pitchFamily="34" charset="0"/>
                <a:ea typeface="Calibri" panose="020F0502020204030204" pitchFamily="34" charset="0"/>
                <a:cs typeface="Arial" panose="020B0604020202020204" pitchFamily="34" charset="0"/>
              </a:rPr>
              <a:t>NHSE </a:t>
            </a:r>
            <a:r>
              <a:rPr lang="en-GB" sz="2400" b="0" dirty="0">
                <a:effectLst/>
                <a:latin typeface="Arial" panose="020B0604020202020204" pitchFamily="34" charset="0"/>
                <a:ea typeface="Calibri" panose="020F0502020204030204" pitchFamily="34" charset="0"/>
                <a:cs typeface="Arial" panose="020B0604020202020204" pitchFamily="34" charset="0"/>
              </a:rPr>
              <a:t>commissioned S</a:t>
            </a:r>
            <a:r>
              <a:rPr lang="en-GB" sz="2400" dirty="0">
                <a:latin typeface="Arial" panose="020B0604020202020204" pitchFamily="34" charset="0"/>
                <a:ea typeface="Calibri" panose="020F0502020204030204" pitchFamily="34" charset="0"/>
                <a:cs typeface="Arial" panose="020B0604020202020204" pitchFamily="34" charset="0"/>
              </a:rPr>
              <a:t>pecialist </a:t>
            </a:r>
            <a:r>
              <a:rPr lang="en-GB" sz="2400" b="0" dirty="0">
                <a:effectLst/>
                <a:latin typeface="Arial" panose="020B0604020202020204" pitchFamily="34" charset="0"/>
                <a:ea typeface="Calibri" panose="020F0502020204030204" pitchFamily="34" charset="0"/>
                <a:cs typeface="Arial" panose="020B0604020202020204" pitchFamily="34" charset="0"/>
              </a:rPr>
              <a:t>Pharmacy Service to develop patient group directions (PGDs) and the clinical protocols for the service </a:t>
            </a:r>
          </a:p>
          <a:p>
            <a:endParaRPr lang="en-GB" sz="2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3772FDBA-226A-63D0-C071-B1F56C81AAA7}"/>
              </a:ext>
            </a:extLst>
          </p:cNvPr>
          <p:cNvSpPr>
            <a:spLocks noGrp="1"/>
          </p:cNvSpPr>
          <p:nvPr>
            <p:ph sz="half" idx="2"/>
          </p:nvPr>
        </p:nvSpPr>
        <p:spPr>
          <a:xfrm>
            <a:off x="6172202" y="1825625"/>
            <a:ext cx="5181600" cy="4351338"/>
          </a:xfrm>
        </p:spPr>
        <p:txBody>
          <a:bodyPr>
            <a:normAutofit lnSpcReduction="10000"/>
          </a:bodyPr>
          <a:lstStyle/>
          <a:p>
            <a:pPr>
              <a:buClr>
                <a:srgbClr val="FF6D3A"/>
              </a:buClr>
            </a:pPr>
            <a:r>
              <a:rPr lang="en-GB" sz="2400" b="0" dirty="0">
                <a:effectLst/>
                <a:latin typeface="Arial" panose="020B0604020202020204" pitchFamily="34" charset="0"/>
                <a:ea typeface="Calibri" panose="020F0502020204030204" pitchFamily="34" charset="0"/>
                <a:cs typeface="Arial" panose="020B0604020202020204" pitchFamily="34" charset="0"/>
              </a:rPr>
              <a:t>The final PGDs and protocol, published on the NHSE website, have received national approval from the National Medical Director, Chief Pharmaceutical Officer and National Clinical Director for IPC </a:t>
            </a:r>
            <a:r>
              <a:rPr lang="en-GB" sz="2400" dirty="0">
                <a:latin typeface="Arial" panose="020B0604020202020204" pitchFamily="34" charset="0"/>
                <a:ea typeface="Calibri" panose="020F0502020204030204" pitchFamily="34" charset="0"/>
                <a:cs typeface="Arial" panose="020B0604020202020204" pitchFamily="34" charset="0"/>
              </a:rPr>
              <a:t>&amp; AMR</a:t>
            </a:r>
            <a:endParaRPr lang="en-GB" dirty="0">
              <a:latin typeface="Arial" panose="020B0604020202020204" pitchFamily="34" charset="0"/>
              <a:ea typeface="Calibri" panose="020F0502020204030204" pitchFamily="34" charset="0"/>
              <a:cs typeface="Arial" panose="020B0604020202020204" pitchFamily="34" charset="0"/>
            </a:endParaRPr>
          </a:p>
          <a:p>
            <a:pPr>
              <a:buClr>
                <a:srgbClr val="FF6D3A"/>
              </a:buClr>
            </a:pPr>
            <a:r>
              <a:rPr lang="en-GB" sz="2400" b="0" dirty="0">
                <a:effectLst/>
                <a:latin typeface="Arial" panose="020B0604020202020204" pitchFamily="34" charset="0"/>
                <a:ea typeface="Calibri" panose="020F0502020204030204" pitchFamily="34" charset="0"/>
                <a:cs typeface="Arial" panose="020B0604020202020204" pitchFamily="34" charset="0"/>
              </a:rPr>
              <a:t>Pharmacists cannot deviate from the clinical pathways and PGDs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41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6933-7CF1-5563-55D5-3F7C34AA075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Development of clinical pathways</a:t>
            </a:r>
            <a:endParaRPr lang="en-GB"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5299339-8C69-71A1-DB99-71CC0514919E}"/>
              </a:ext>
            </a:extLst>
          </p:cNvPr>
          <p:cNvSpPr/>
          <p:nvPr/>
        </p:nvSpPr>
        <p:spPr>
          <a:xfrm>
            <a:off x="2708024" y="2072336"/>
            <a:ext cx="2160000" cy="1908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6" name="TextBox 2">
            <a:extLst>
              <a:ext uri="{FF2B5EF4-FFF2-40B4-BE49-F238E27FC236}">
                <a16:creationId xmlns:a16="http://schemas.microsoft.com/office/drawing/2014/main" id="{A862CC8B-EF74-CA9A-A715-9B43C89919DC}"/>
              </a:ext>
            </a:extLst>
          </p:cNvPr>
          <p:cNvSpPr txBox="1"/>
          <p:nvPr/>
        </p:nvSpPr>
        <p:spPr>
          <a:xfrm>
            <a:off x="2905709" y="2164454"/>
            <a:ext cx="176463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Multi-professional expert working group to develop robust clinical pathways for each of the 7 conditions</a:t>
            </a:r>
            <a:endParaRPr kumimoji="0" 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84C228B-0DDC-22D6-B1D1-30DA26CF1BAB}"/>
              </a:ext>
            </a:extLst>
          </p:cNvPr>
          <p:cNvSpPr/>
          <p:nvPr/>
        </p:nvSpPr>
        <p:spPr>
          <a:xfrm>
            <a:off x="4923002" y="2072336"/>
            <a:ext cx="2160000" cy="1908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8" name="TextBox 4">
            <a:extLst>
              <a:ext uri="{FF2B5EF4-FFF2-40B4-BE49-F238E27FC236}">
                <a16:creationId xmlns:a16="http://schemas.microsoft.com/office/drawing/2014/main" id="{06B500AA-A80E-DB30-6DD5-BB28DB72666C}"/>
              </a:ext>
            </a:extLst>
          </p:cNvPr>
          <p:cNvSpPr txBox="1"/>
          <p:nvPr/>
        </p:nvSpPr>
        <p:spPr>
          <a:xfrm>
            <a:off x="5120687" y="2164454"/>
            <a:ext cx="176463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panose="020B0604020202020204" pitchFamily="34" charset="0"/>
                <a:cs typeface="Arial" panose="020B0604020202020204" pitchFamily="34" charset="0"/>
              </a:rPr>
              <a:t>Adherence to NICE guidelines</a:t>
            </a:r>
            <a:endParaRPr kumimoji="0" 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EB44554-9860-7B0A-76D5-CA45FDA7D233}"/>
              </a:ext>
            </a:extLst>
          </p:cNvPr>
          <p:cNvSpPr/>
          <p:nvPr/>
        </p:nvSpPr>
        <p:spPr>
          <a:xfrm>
            <a:off x="7193392" y="2072336"/>
            <a:ext cx="2160000" cy="1908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0" name="TextBox 6">
            <a:extLst>
              <a:ext uri="{FF2B5EF4-FFF2-40B4-BE49-F238E27FC236}">
                <a16:creationId xmlns:a16="http://schemas.microsoft.com/office/drawing/2014/main" id="{02809AEC-5F29-6315-490C-1E23926445F0}"/>
              </a:ext>
            </a:extLst>
          </p:cNvPr>
          <p:cNvSpPr txBox="1"/>
          <p:nvPr/>
        </p:nvSpPr>
        <p:spPr>
          <a:xfrm>
            <a:off x="7354550" y="2164454"/>
            <a:ext cx="1764630"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National template for PGDs developed by SPS</a:t>
            </a:r>
            <a:endParaRPr kumimoji="0" 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41A4223-F1CC-5CE7-00FB-7E13A5309F16}"/>
              </a:ext>
            </a:extLst>
          </p:cNvPr>
          <p:cNvSpPr/>
          <p:nvPr/>
        </p:nvSpPr>
        <p:spPr>
          <a:xfrm>
            <a:off x="3843002" y="4049137"/>
            <a:ext cx="2160000" cy="1908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2" name="TextBox 10">
            <a:extLst>
              <a:ext uri="{FF2B5EF4-FFF2-40B4-BE49-F238E27FC236}">
                <a16:creationId xmlns:a16="http://schemas.microsoft.com/office/drawing/2014/main" id="{B2709BEB-D7D4-9768-B9FB-E3FB90A77600}"/>
              </a:ext>
            </a:extLst>
          </p:cNvPr>
          <p:cNvSpPr txBox="1"/>
          <p:nvPr/>
        </p:nvSpPr>
        <p:spPr>
          <a:xfrm>
            <a:off x="4040687" y="4201929"/>
            <a:ext cx="176463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Pharmacy Quality Scheme antimicrobial stewardship foundation</a:t>
            </a:r>
          </a:p>
        </p:txBody>
      </p:sp>
      <p:sp>
        <p:nvSpPr>
          <p:cNvPr id="13" name="Rectangle 12">
            <a:extLst>
              <a:ext uri="{FF2B5EF4-FFF2-40B4-BE49-F238E27FC236}">
                <a16:creationId xmlns:a16="http://schemas.microsoft.com/office/drawing/2014/main" id="{05BB50F0-FED3-5D24-7CE8-38FE2B7D5C9C}"/>
              </a:ext>
            </a:extLst>
          </p:cNvPr>
          <p:cNvSpPr/>
          <p:nvPr/>
        </p:nvSpPr>
        <p:spPr>
          <a:xfrm>
            <a:off x="6076865" y="4040836"/>
            <a:ext cx="2160000" cy="1908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14" name="TextBox 12">
            <a:extLst>
              <a:ext uri="{FF2B5EF4-FFF2-40B4-BE49-F238E27FC236}">
                <a16:creationId xmlns:a16="http://schemas.microsoft.com/office/drawing/2014/main" id="{140F06A4-5405-D8C8-B592-EBB3315F800F}"/>
              </a:ext>
            </a:extLst>
          </p:cNvPr>
          <p:cNvSpPr txBox="1"/>
          <p:nvPr/>
        </p:nvSpPr>
        <p:spPr>
          <a:xfrm>
            <a:off x="6274550" y="4201929"/>
            <a:ext cx="176463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panose="020B0604020202020204" pitchFamily="34" charset="0"/>
                <a:cs typeface="Arial" panose="020B0604020202020204" pitchFamily="34" charset="0"/>
              </a:rPr>
              <a:t>AMR Programme Board Oversight National Medical Director and Chief Medical Officer for England</a:t>
            </a:r>
            <a:endParaRPr kumimoji="0" lang="en-US" sz="14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244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D8A3-AFA5-B09A-4D91-C6C7D59C17F4}"/>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Monitoring and surveillance</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CDFE917-1CB1-A4B9-701D-23C5326F4387}"/>
              </a:ext>
            </a:extLst>
          </p:cNvPr>
          <p:cNvSpPr>
            <a:spLocks noGrp="1"/>
          </p:cNvSpPr>
          <p:nvPr>
            <p:ph sz="half" idx="1"/>
          </p:nvPr>
        </p:nvSpPr>
        <p:spPr>
          <a:xfrm>
            <a:off x="936978" y="1825625"/>
            <a:ext cx="10279662" cy="4351338"/>
          </a:xfrm>
        </p:spPr>
        <p:txBody>
          <a:bodyPr vert="horz" lIns="91440" tIns="45720" rIns="91440" bIns="45720" rtlCol="0" anchor="t">
            <a:normAutofit/>
          </a:bodyPr>
          <a:lstStyle/>
          <a:p>
            <a:r>
              <a:rPr lang="en-GB" sz="2400" b="0" dirty="0">
                <a:latin typeface="Arial" panose="020B0604020202020204" pitchFamily="34" charset="0"/>
                <a:cs typeface="Arial" panose="020B0604020202020204" pitchFamily="34" charset="0"/>
              </a:rPr>
              <a:t>NHSE </a:t>
            </a:r>
            <a:r>
              <a:rPr lang="en-GB" sz="2400" dirty="0">
                <a:latin typeface="Arial" panose="020B0604020202020204" pitchFamily="34" charset="0"/>
                <a:cs typeface="Arial" panose="020B0604020202020204" pitchFamily="34" charset="0"/>
              </a:rPr>
              <a:t>is</a:t>
            </a:r>
            <a:r>
              <a:rPr lang="en-GB" sz="2400" b="0" dirty="0">
                <a:latin typeface="Arial" panose="020B0604020202020204" pitchFamily="34" charset="0"/>
                <a:cs typeface="Arial" panose="020B0604020202020204" pitchFamily="34" charset="0"/>
              </a:rPr>
              <a:t> closely monitoring delivery of the Pharmacy First service to allow for robust oversight and to look for any potential impact on antimicrobial resistance so that any needed mitigations can be quickly actioned</a:t>
            </a:r>
          </a:p>
          <a:p>
            <a:r>
              <a:rPr lang="en-GB" sz="2400" b="0" dirty="0">
                <a:latin typeface="Arial" panose="020B0604020202020204" pitchFamily="34" charset="0"/>
                <a:cs typeface="Arial" panose="020B0604020202020204" pitchFamily="34" charset="0"/>
              </a:rPr>
              <a:t>NHSE </a:t>
            </a:r>
            <a:r>
              <a:rPr lang="en-GB" sz="2400" dirty="0">
                <a:latin typeface="Arial" panose="020B0604020202020204" pitchFamily="34" charset="0"/>
                <a:cs typeface="Arial" panose="020B0604020202020204" pitchFamily="34" charset="0"/>
              </a:rPr>
              <a:t>is</a:t>
            </a:r>
            <a:r>
              <a:rPr lang="en-GB" sz="2400" b="0" dirty="0">
                <a:latin typeface="Arial" panose="020B0604020202020204" pitchFamily="34" charset="0"/>
                <a:cs typeface="Arial" panose="020B0604020202020204" pitchFamily="34" charset="0"/>
              </a:rPr>
              <a:t> working with the NHSBSA to </a:t>
            </a:r>
            <a:r>
              <a:rPr lang="en-GB" sz="2400" dirty="0">
                <a:effectLst/>
                <a:latin typeface="Arial" panose="020B0604020202020204" pitchFamily="34" charset="0"/>
                <a:ea typeface="Calibri" panose="020F0502020204030204" pitchFamily="34" charset="0"/>
                <a:cs typeface="Arial" panose="020B0604020202020204" pitchFamily="34" charset="0"/>
              </a:rPr>
              <a:t>enable pharmacy reimbursement and functionality for PGD supply to be recorded via ePACT2 data, or in a parallel dashboard</a:t>
            </a:r>
          </a:p>
          <a:p>
            <a:r>
              <a:rPr lang="en-GB" sz="2400" b="0" dirty="0">
                <a:latin typeface="Arial" panose="020B0604020202020204" pitchFamily="34" charset="0"/>
                <a:cs typeface="Arial" panose="020B0604020202020204" pitchFamily="34" charset="0"/>
              </a:rPr>
              <a:t>NIHR </a:t>
            </a:r>
            <a:r>
              <a:rPr lang="en-GB" sz="2400" dirty="0">
                <a:latin typeface="Arial" panose="020B0604020202020204" pitchFamily="34" charset="0"/>
                <a:cs typeface="Arial" panose="020B0604020202020204" pitchFamily="34" charset="0"/>
              </a:rPr>
              <a:t>has</a:t>
            </a:r>
            <a:r>
              <a:rPr lang="en-GB" sz="2400" b="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commissioned</a:t>
            </a:r>
            <a:r>
              <a:rPr lang="en-GB" sz="2400" b="0" dirty="0">
                <a:latin typeface="Arial" panose="020B0604020202020204" pitchFamily="34" charset="0"/>
                <a:cs typeface="Arial" panose="020B0604020202020204" pitchFamily="34" charset="0"/>
              </a:rPr>
              <a:t> an evaluation of </a:t>
            </a:r>
            <a:r>
              <a:rPr lang="en-GB" sz="2400" dirty="0">
                <a:latin typeface="Arial" panose="020B0604020202020204" pitchFamily="34" charset="0"/>
                <a:cs typeface="Arial" panose="020B0604020202020204" pitchFamily="34" charset="0"/>
              </a:rPr>
              <a:t>the </a:t>
            </a:r>
            <a:r>
              <a:rPr lang="en-GB" sz="2400" b="0" dirty="0">
                <a:latin typeface="Arial" panose="020B0604020202020204" pitchFamily="34" charset="0"/>
                <a:cs typeface="Arial" panose="020B0604020202020204" pitchFamily="34" charset="0"/>
              </a:rPr>
              <a:t>Pharmacy First </a:t>
            </a:r>
            <a:r>
              <a:rPr lang="en-GB" sz="2400" dirty="0">
                <a:latin typeface="Arial" panose="020B0604020202020204" pitchFamily="34" charset="0"/>
                <a:cs typeface="Arial" panose="020B0604020202020204" pitchFamily="34" charset="0"/>
              </a:rPr>
              <a:t>service which</a:t>
            </a:r>
            <a:r>
              <a:rPr lang="en-GB" sz="2400" b="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will consider</a:t>
            </a:r>
            <a:r>
              <a:rPr lang="en-GB" sz="2400" b="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the </a:t>
            </a:r>
            <a:r>
              <a:rPr lang="en-GB" sz="2400" b="0" dirty="0">
                <a:latin typeface="Arial" panose="020B0604020202020204" pitchFamily="34" charset="0"/>
                <a:cs typeface="Arial" panose="020B0604020202020204" pitchFamily="34" charset="0"/>
              </a:rPr>
              <a:t>implications for antimicrobial resistance</a:t>
            </a: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86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8E31AE-DDF4-5145-DA87-7D8DC53F41EC}"/>
              </a:ext>
            </a:extLst>
          </p:cNvPr>
          <p:cNvPicPr>
            <a:picLocks noChangeAspect="1"/>
          </p:cNvPicPr>
          <p:nvPr/>
        </p:nvPicPr>
        <p:blipFill>
          <a:blip r:embed="rId2"/>
          <a:stretch>
            <a:fillRect/>
          </a:stretch>
        </p:blipFill>
        <p:spPr>
          <a:xfrm>
            <a:off x="3670912" y="76553"/>
            <a:ext cx="4670655" cy="6604163"/>
          </a:xfrm>
          <a:prstGeom prst="rect">
            <a:avLst/>
          </a:prstGeom>
          <a:ln>
            <a:solidFill>
              <a:schemeClr val="tx1"/>
            </a:solidFill>
          </a:ln>
        </p:spPr>
      </p:pic>
    </p:spTree>
    <p:extLst>
      <p:ext uri="{BB962C8B-B14F-4D97-AF65-F5344CB8AC3E}">
        <p14:creationId xmlns:p14="http://schemas.microsoft.com/office/powerpoint/2010/main" val="2511041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7A51A65-1EAB-5832-D738-DC6FA4433C39}"/>
              </a:ext>
            </a:extLst>
          </p:cNvPr>
          <p:cNvPicPr>
            <a:picLocks noGrp="1" noChangeAspect="1"/>
          </p:cNvPicPr>
          <p:nvPr>
            <p:ph sz="half" idx="1"/>
          </p:nvPr>
        </p:nvPicPr>
        <p:blipFill>
          <a:blip r:embed="rId2"/>
          <a:stretch>
            <a:fillRect/>
          </a:stretch>
        </p:blipFill>
        <p:spPr>
          <a:xfrm>
            <a:off x="2225973" y="615111"/>
            <a:ext cx="7740054" cy="5225852"/>
          </a:xfrm>
          <a:ln>
            <a:solidFill>
              <a:schemeClr val="tx1"/>
            </a:solidFill>
          </a:ln>
        </p:spPr>
      </p:pic>
    </p:spTree>
    <p:extLst>
      <p:ext uri="{BB962C8B-B14F-4D97-AF65-F5344CB8AC3E}">
        <p14:creationId xmlns:p14="http://schemas.microsoft.com/office/powerpoint/2010/main" val="3421264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20B167-4622-E2F8-CA40-7AD1D8FE1B20}"/>
              </a:ext>
            </a:extLst>
          </p:cNvPr>
          <p:cNvPicPr>
            <a:picLocks noGrp="1" noChangeAspect="1"/>
          </p:cNvPicPr>
          <p:nvPr>
            <p:ph sz="half" idx="1"/>
          </p:nvPr>
        </p:nvPicPr>
        <p:blipFill>
          <a:blip r:embed="rId2"/>
          <a:stretch>
            <a:fillRect/>
          </a:stretch>
        </p:blipFill>
        <p:spPr>
          <a:xfrm>
            <a:off x="2513499" y="553725"/>
            <a:ext cx="6779791" cy="5529950"/>
          </a:xfrm>
          <a:ln>
            <a:solidFill>
              <a:schemeClr val="tx1"/>
            </a:solidFill>
          </a:ln>
        </p:spPr>
      </p:pic>
    </p:spTree>
    <p:extLst>
      <p:ext uri="{BB962C8B-B14F-4D97-AF65-F5344CB8AC3E}">
        <p14:creationId xmlns:p14="http://schemas.microsoft.com/office/powerpoint/2010/main" val="458142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8EB5-7F14-4D4F-D74F-BF1664E07B34}"/>
              </a:ext>
            </a:extLst>
          </p:cNvPr>
          <p:cNvSpPr>
            <a:spLocks noGrp="1"/>
          </p:cNvSpPr>
          <p:nvPr>
            <p:ph type="ctrTitle"/>
          </p:nvPr>
        </p:nvSpPr>
        <p:spPr>
          <a:xfrm>
            <a:off x="1524000" y="2192211"/>
            <a:ext cx="9144000" cy="2387600"/>
          </a:xfrm>
        </p:spPr>
        <p:txBody>
          <a:bodyPr>
            <a:normAutofit fontScale="90000"/>
          </a:bodyPr>
          <a:lstStyle/>
          <a:p>
            <a:r>
              <a:rPr lang="en-US" b="1" dirty="0">
                <a:latin typeface="Arial" panose="020B0604020202020204" pitchFamily="34" charset="0"/>
                <a:cs typeface="Arial" panose="020B0604020202020204" pitchFamily="34" charset="0"/>
              </a:rPr>
              <a:t>Notifications and referrals to general practice</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272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Notifications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a:normAutofit/>
          </a:bodyPr>
          <a:lstStyle/>
          <a:p>
            <a:r>
              <a:rPr lang="en-GB" dirty="0">
                <a:latin typeface="Arial" panose="020B0604020202020204" pitchFamily="34" charset="0"/>
                <a:cs typeface="Arial" panose="020B0604020202020204" pitchFamily="34" charset="0"/>
              </a:rPr>
              <a:t>A patient’s general practice will be notified on the day of provision of the service or on the following working day</a:t>
            </a:r>
          </a:p>
          <a:p>
            <a:pPr lvl="1"/>
            <a:r>
              <a:rPr lang="en-GB" dirty="0">
                <a:latin typeface="Arial" panose="020B0604020202020204" pitchFamily="34" charset="0"/>
                <a:cs typeface="Arial" panose="020B0604020202020204" pitchFamily="34" charset="0"/>
              </a:rPr>
              <a:t>Where possible, sent as a structured message in real time via the NHS-assured IT system</a:t>
            </a:r>
          </a:p>
          <a:p>
            <a:pPr lvl="1"/>
            <a:r>
              <a:rPr lang="en-GB" dirty="0">
                <a:latin typeface="Arial" panose="020B0604020202020204" pitchFamily="34" charset="0"/>
                <a:cs typeface="Arial" panose="020B0604020202020204" pitchFamily="34" charset="0"/>
              </a:rPr>
              <a:t>NHSmail as a back-up</a:t>
            </a:r>
          </a:p>
          <a:p>
            <a:r>
              <a:rPr lang="en-GB" dirty="0">
                <a:latin typeface="Arial" panose="020B0604020202020204" pitchFamily="34" charset="0"/>
                <a:cs typeface="Arial" panose="020B0604020202020204" pitchFamily="34" charset="0"/>
              </a:rPr>
              <a:t>Minor illness and clinical pathway consultations – GP Connect Update Record will provide the functionality to automatically update a patient’s GP medical record</a:t>
            </a:r>
          </a:p>
          <a:p>
            <a:pPr lvl="1">
              <a:buClr>
                <a:srgbClr val="FF6D3A"/>
              </a:buClr>
            </a:pPr>
            <a:endParaRPr lang="en-GB" dirty="0">
              <a:latin typeface="Arial" panose="020B0604020202020204" pitchFamily="34" charset="0"/>
              <a:cs typeface="Arial" panose="020B0604020202020204" pitchFamily="34" charset="0"/>
            </a:endParaRPr>
          </a:p>
          <a:p>
            <a:pPr lvl="1">
              <a:buClr>
                <a:srgbClr val="FF6D3A"/>
              </a:buClr>
            </a:pPr>
            <a:endParaRPr lang="en-GB" dirty="0">
              <a:latin typeface="Arial" panose="020B0604020202020204" pitchFamily="34" charset="0"/>
              <a:cs typeface="Arial" panose="020B0604020202020204" pitchFamily="34" charset="0"/>
            </a:endParaRPr>
          </a:p>
          <a:p>
            <a:pPr>
              <a:buClr>
                <a:srgbClr val="FF6D3A"/>
              </a:buClr>
            </a:pPr>
            <a:endParaRPr lang="en-GB" dirty="0">
              <a:latin typeface="Arial" panose="020B0604020202020204" pitchFamily="34" charset="0"/>
              <a:cs typeface="Arial" panose="020B0604020202020204" pitchFamily="34" charset="0"/>
            </a:endParaRPr>
          </a:p>
          <a:p>
            <a:pPr marL="0" indent="0">
              <a:buClr>
                <a:srgbClr val="FF6D3A"/>
              </a:buClr>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783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F60C-AF37-A730-E140-F8EB80C1F9D4}"/>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Referrals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AAB9F3-CAF9-CE1D-EE73-FBABB94DCC91}"/>
              </a:ext>
            </a:extLst>
          </p:cNvPr>
          <p:cNvSpPr>
            <a:spLocks noGrp="1"/>
          </p:cNvSpPr>
          <p:nvPr>
            <p:ph sz="half" idx="1"/>
          </p:nvPr>
        </p:nvSpPr>
        <p:spPr>
          <a:xfrm>
            <a:off x="936978" y="1825625"/>
            <a:ext cx="10416822" cy="4351338"/>
          </a:xfrm>
        </p:spPr>
        <p:txBody>
          <a:bodyPr vert="horz" lIns="91440" tIns="45720" rIns="91440" bIns="45720" rtlCol="0" anchor="t">
            <a:normAutofit/>
          </a:bodyPr>
          <a:lstStyle/>
          <a:p>
            <a:r>
              <a:rPr lang="en-GB" dirty="0">
                <a:latin typeface="Arial" panose="020B0604020202020204" pitchFamily="34" charset="0"/>
                <a:cs typeface="Arial" panose="020B0604020202020204" pitchFamily="34" charset="0"/>
              </a:rPr>
              <a:t>If a patient needs to see a professional in their GP practice, after agreeing this course of action, the pharmacist should contact the patient’s GP practice</a:t>
            </a:r>
          </a:p>
          <a:p>
            <a:r>
              <a:rPr lang="en-GB" dirty="0">
                <a:latin typeface="Arial" panose="020B0604020202020204" pitchFamily="34" charset="0"/>
                <a:cs typeface="Arial" panose="020B0604020202020204" pitchFamily="34" charset="0"/>
              </a:rPr>
              <a:t>If it is known that a patient has used the service more than twice within a month, with the same symptoms and no indication for urgent referral, pharmacists will consider referring the patient to their GP practice</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240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8EB5-7F14-4D4F-D74F-BF1664E07B34}"/>
              </a:ext>
            </a:extLst>
          </p:cNvPr>
          <p:cNvSpPr>
            <a:spLocks noGrp="1"/>
          </p:cNvSpPr>
          <p:nvPr>
            <p:ph type="ctrTitle"/>
          </p:nvPr>
        </p:nvSpPr>
        <p:spPr>
          <a:xfrm>
            <a:off x="1524000" y="2192211"/>
            <a:ext cx="9144000" cy="2387600"/>
          </a:xfrm>
        </p:spPr>
        <p:txBody>
          <a:bodyPr>
            <a:normAutofit fontScale="90000"/>
          </a:bodyPr>
          <a:lstStyle/>
          <a:p>
            <a:r>
              <a:rPr lang="en-US" b="1" dirty="0">
                <a:latin typeface="Arial" panose="020B0604020202020204" pitchFamily="34" charset="0"/>
                <a:cs typeface="Arial" panose="020B0604020202020204" pitchFamily="34" charset="0"/>
              </a:rPr>
              <a:t>Learning and development for pharmacists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78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929-D803-767A-E050-54BBCBB243A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Presentation overview</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6F91121-D76A-9704-0017-31B690D507A4}"/>
              </a:ext>
            </a:extLst>
          </p:cNvPr>
          <p:cNvSpPr>
            <a:spLocks noGrp="1"/>
          </p:cNvSpPr>
          <p:nvPr>
            <p:ph idx="1"/>
          </p:nvPr>
        </p:nvSpPr>
        <p:spPr/>
        <p:txBody>
          <a:bodyPr/>
          <a:lstStyle/>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Strategic context for the service</a:t>
            </a:r>
            <a:r>
              <a:rPr lang="en-US" sz="2400" b="0" i="0" u="none" strike="noStrike"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a:t>
            </a:r>
            <a:endParaRPr lang="en-US" sz="3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Summary of the service requirements</a:t>
            </a:r>
            <a:r>
              <a:rPr lang="en-US" sz="2400" b="0" i="0" u="none" strike="noStrike"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a:t>
            </a:r>
            <a:endParaRPr lang="en-US" sz="3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The clinical pathways and PGDs</a:t>
            </a:r>
            <a:r>
              <a:rPr lang="en-US" sz="2400" b="0" i="0" u="none" strike="noStrike"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a:t>
            </a:r>
            <a:endParaRPr lang="en-US" sz="3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Notifications and referrals to general practice</a:t>
            </a: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Learning and development for pharmacists</a:t>
            </a:r>
            <a:r>
              <a:rPr lang="en-US" sz="2400" b="0" i="0" u="none" strike="noStrike"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a:t>
            </a:r>
            <a:endParaRPr lang="en-US" sz="3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Expansion of other services</a:t>
            </a:r>
            <a:r>
              <a:rPr lang="en-US" sz="2400" b="0" i="0" dirty="0">
                <a:effectLst/>
                <a:latin typeface="Arial" panose="020B0604020202020204" pitchFamily="34" charset="0"/>
                <a:cs typeface="Arial" panose="020B0604020202020204" pitchFamily="34" charset="0"/>
              </a:rPr>
              <a:t>​</a:t>
            </a:r>
            <a:endParaRPr lang="en-US" sz="3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Q&amp;A</a:t>
            </a:r>
            <a:endParaRPr lang="en-US" sz="3600" b="0" i="0" dirty="0">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76438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Learning and development</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a:normAutofit/>
          </a:bodyPr>
          <a:lstStyle/>
          <a:p>
            <a:r>
              <a:rPr lang="en-GB" dirty="0">
                <a:latin typeface="Arial" panose="020B0604020202020204" pitchFamily="34" charset="0"/>
                <a:cs typeface="Arial" panose="020B0604020202020204" pitchFamily="34" charset="0"/>
              </a:rPr>
              <a:t>Pharmacy First self-assessment framework – developed by the Centre for Pharmacy Postgraduate Education (University of Manchester) and NHS England</a:t>
            </a:r>
          </a:p>
          <a:p>
            <a:r>
              <a:rPr lang="en-GB" dirty="0">
                <a:latin typeface="Arial" panose="020B0604020202020204" pitchFamily="34" charset="0"/>
                <a:cs typeface="Arial" panose="020B0604020202020204" pitchFamily="34" charset="0"/>
              </a:rPr>
              <a:t>Personal development action plan</a:t>
            </a:r>
          </a:p>
          <a:p>
            <a:r>
              <a:rPr lang="en-GB" dirty="0">
                <a:latin typeface="Arial" panose="020B0604020202020204" pitchFamily="34" charset="0"/>
                <a:cs typeface="Arial" panose="020B0604020202020204" pitchFamily="34" charset="0"/>
              </a:rPr>
              <a:t>Clinical examination training also available funded by NHS England</a:t>
            </a:r>
          </a:p>
          <a:p>
            <a:r>
              <a:rPr lang="en-GB" dirty="0">
                <a:latin typeface="Arial" panose="020B0604020202020204" pitchFamily="34" charset="0"/>
                <a:cs typeface="Arial" panose="020B0604020202020204" pitchFamily="34" charset="0"/>
              </a:rPr>
              <a:t>Lots of support to upskill and give pharmacists the confidence to offer this service</a:t>
            </a:r>
          </a:p>
          <a:p>
            <a:pPr marL="0" indent="0">
              <a:buClr>
                <a:srgbClr val="FF6D3A"/>
              </a:buClr>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610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a:xfrm>
            <a:off x="643890" y="214804"/>
            <a:ext cx="10515600" cy="1325563"/>
          </a:xfrm>
        </p:spPr>
        <p:txBody>
          <a:bodyPr>
            <a:normAutofit/>
          </a:bodyPr>
          <a:lstStyle/>
          <a:p>
            <a:r>
              <a:rPr lang="en-US" b="1" dirty="0">
                <a:latin typeface="Arial" panose="020B0604020202020204" pitchFamily="34" charset="0"/>
                <a:cs typeface="Arial" panose="020B0604020202020204" pitchFamily="34" charset="0"/>
              </a:rPr>
              <a:t>Summary</a:t>
            </a:r>
          </a:p>
        </p:txBody>
      </p:sp>
      <p:pic>
        <p:nvPicPr>
          <p:cNvPr id="4" name="Picture 3" descr="A poster of a pharmacy first aid&#10;&#10;Description automatically generated">
            <a:extLst>
              <a:ext uri="{FF2B5EF4-FFF2-40B4-BE49-F238E27FC236}">
                <a16:creationId xmlns:a16="http://schemas.microsoft.com/office/drawing/2014/main" id="{10417602-FFB8-7340-C33E-DA68AA791E13}"/>
              </a:ext>
            </a:extLst>
          </p:cNvPr>
          <p:cNvPicPr>
            <a:picLocks noChangeAspect="1"/>
          </p:cNvPicPr>
          <p:nvPr/>
        </p:nvPicPr>
        <p:blipFill>
          <a:blip r:embed="rId2"/>
          <a:stretch>
            <a:fillRect/>
          </a:stretch>
        </p:blipFill>
        <p:spPr>
          <a:xfrm>
            <a:off x="2450587" y="1429154"/>
            <a:ext cx="7646164" cy="5144279"/>
          </a:xfrm>
          <a:prstGeom prst="rect">
            <a:avLst/>
          </a:prstGeom>
        </p:spPr>
      </p:pic>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vert="horz" lIns="91440" tIns="45720" rIns="91440" bIns="45720" rtlCol="0" anchor="t">
            <a:normAutofit/>
          </a:bodyPr>
          <a:lstStyle/>
          <a:p>
            <a:pPr>
              <a:buClr>
                <a:srgbClr val="FF6D3A"/>
              </a:buClr>
            </a:pPr>
            <a:endParaRPr lang="en-GB" dirty="0">
              <a:latin typeface="Arial" panose="020B0604020202020204" pitchFamily="34" charset="0"/>
              <a:cs typeface="Arial" panose="020B0604020202020204" pitchFamily="34" charset="0"/>
            </a:endParaRPr>
          </a:p>
          <a:p>
            <a:pPr marL="0" indent="0">
              <a:buClr>
                <a:srgbClr val="FF6D3A"/>
              </a:buClr>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005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8EB5-7F14-4D4F-D74F-BF1664E07B34}"/>
              </a:ext>
            </a:extLst>
          </p:cNvPr>
          <p:cNvSpPr>
            <a:spLocks noGrp="1"/>
          </p:cNvSpPr>
          <p:nvPr>
            <p:ph type="ctrTitle"/>
          </p:nvPr>
        </p:nvSpPr>
        <p:spPr>
          <a:xfrm>
            <a:off x="1295400" y="2194559"/>
            <a:ext cx="9144000" cy="2514601"/>
          </a:xfrm>
        </p:spPr>
        <p:txBody>
          <a:bodyPr>
            <a:normAutofit fontScale="90000"/>
          </a:bodyPr>
          <a:lstStyle/>
          <a:p>
            <a:r>
              <a:rPr lang="en-US" b="1" dirty="0">
                <a:latin typeface="Arial" panose="020B0604020202020204" pitchFamily="34" charset="0"/>
                <a:cs typeface="Arial" panose="020B0604020202020204" pitchFamily="34" charset="0"/>
              </a:rPr>
              <a:t>Expansion of other community pharmacy services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886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1E95-FBD9-BBB7-C1EE-8AFC72DDE543}"/>
              </a:ext>
            </a:extLst>
          </p:cNvPr>
          <p:cNvSpPr>
            <a:spLocks noGrp="1"/>
          </p:cNvSpPr>
          <p:nvPr>
            <p:ph type="title"/>
          </p:nvPr>
        </p:nvSpPr>
        <p:spPr>
          <a:xfrm>
            <a:off x="838200" y="331097"/>
            <a:ext cx="10515600" cy="1325563"/>
          </a:xfrm>
        </p:spPr>
        <p:txBody>
          <a:bodyPr>
            <a:normAutofit/>
          </a:bodyPr>
          <a:lstStyle/>
          <a:p>
            <a:r>
              <a:rPr lang="en-US" b="1" dirty="0">
                <a:latin typeface="Arial" panose="020B0604020202020204" pitchFamily="34" charset="0"/>
                <a:cs typeface="Arial" panose="020B0604020202020204" pitchFamily="34" charset="0"/>
              </a:rPr>
              <a:t>Expansion of other services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B3A3022-E315-0E59-144A-9EB674B602E4}"/>
              </a:ext>
            </a:extLst>
          </p:cNvPr>
          <p:cNvSpPr>
            <a:spLocks noGrp="1"/>
          </p:cNvSpPr>
          <p:nvPr>
            <p:ph sz="half" idx="1"/>
          </p:nvPr>
        </p:nvSpPr>
        <p:spPr>
          <a:xfrm>
            <a:off x="936978" y="1825625"/>
            <a:ext cx="8106354" cy="4351338"/>
          </a:xfrm>
        </p:spPr>
        <p:txBody>
          <a:bodyPr>
            <a:normAutofit fontScale="92500"/>
          </a:bodyPr>
          <a:lstStyle/>
          <a:p>
            <a:r>
              <a:rPr lang="en-US" dirty="0">
                <a:latin typeface="Arial" panose="020B0604020202020204" pitchFamily="34" charset="0"/>
                <a:cs typeface="Arial" panose="020B0604020202020204" pitchFamily="34" charset="0"/>
              </a:rPr>
              <a:t>From 1st December 2023:</a:t>
            </a:r>
          </a:p>
          <a:p>
            <a:pPr lvl="1"/>
            <a:r>
              <a:rPr lang="en-US" dirty="0">
                <a:latin typeface="Arial" panose="020B0604020202020204" pitchFamily="34" charset="0"/>
                <a:cs typeface="Arial" panose="020B0604020202020204" pitchFamily="34" charset="0"/>
              </a:rPr>
              <a:t>The Pharmacy Contraception Service was expanded to allow pharmacists to also initiate oral contraception (OC)</a:t>
            </a:r>
          </a:p>
          <a:p>
            <a:pPr lvl="2"/>
            <a:r>
              <a:rPr lang="en-US" dirty="0">
                <a:latin typeface="Arial" panose="020B0604020202020204" pitchFamily="34" charset="0"/>
                <a:cs typeface="Arial" panose="020B0604020202020204" pitchFamily="34" charset="0"/>
              </a:rPr>
              <a:t>Previously they were only able to provide ongoing monitoring and repeat supplies of OC when this had been initiated at a</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GP practice or sexual health clinic</a:t>
            </a:r>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The Hypertension Case-Finding Service was expanded to allow suitably trained and competent pharmacy staff to provide the service</a:t>
            </a:r>
          </a:p>
          <a:p>
            <a:pPr lvl="2"/>
            <a:r>
              <a:rPr lang="en-GB" dirty="0">
                <a:latin typeface="Arial" panose="020B0604020202020204" pitchFamily="34" charset="0"/>
                <a:cs typeface="Arial" panose="020B0604020202020204" pitchFamily="34" charset="0"/>
              </a:rPr>
              <a:t>Previously only pharmacists and pharmacy technicians could provide the service</a:t>
            </a:r>
          </a:p>
          <a:p>
            <a:pPr lvl="1"/>
            <a:r>
              <a:rPr lang="en-GB" dirty="0">
                <a:latin typeface="Arial" panose="020B0604020202020204" pitchFamily="34" charset="0"/>
                <a:cs typeface="Arial" panose="020B0604020202020204" pitchFamily="34" charset="0"/>
              </a:rPr>
              <a:t>General practice briefings available at </a:t>
            </a:r>
            <a:r>
              <a:rPr lang="en-GB" b="1" dirty="0">
                <a:latin typeface="Arial" panose="020B0604020202020204" pitchFamily="34" charset="0"/>
                <a:cs typeface="Arial" panose="020B0604020202020204" pitchFamily="34" charset="0"/>
              </a:rPr>
              <a:t>cpe.org.uk/briefings</a:t>
            </a: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A1D9722-E600-F619-E443-3EDEBFA49A0F}"/>
              </a:ext>
            </a:extLst>
          </p:cNvPr>
          <p:cNvPicPr>
            <a:picLocks noChangeAspect="1"/>
          </p:cNvPicPr>
          <p:nvPr/>
        </p:nvPicPr>
        <p:blipFill>
          <a:blip r:embed="rId2"/>
          <a:stretch>
            <a:fillRect/>
          </a:stretch>
        </p:blipFill>
        <p:spPr>
          <a:xfrm>
            <a:off x="9752618" y="1328476"/>
            <a:ext cx="2161064" cy="3051725"/>
          </a:xfrm>
          <a:prstGeom prst="rect">
            <a:avLst/>
          </a:prstGeom>
          <a:ln>
            <a:solidFill>
              <a:schemeClr val="tx1"/>
            </a:solidFill>
          </a:ln>
        </p:spPr>
      </p:pic>
      <p:pic>
        <p:nvPicPr>
          <p:cNvPr id="8" name="Picture 7">
            <a:extLst>
              <a:ext uri="{FF2B5EF4-FFF2-40B4-BE49-F238E27FC236}">
                <a16:creationId xmlns:a16="http://schemas.microsoft.com/office/drawing/2014/main" id="{43975056-5298-3D59-656A-9D96519BF865}"/>
              </a:ext>
            </a:extLst>
          </p:cNvPr>
          <p:cNvPicPr>
            <a:picLocks noChangeAspect="1"/>
          </p:cNvPicPr>
          <p:nvPr/>
        </p:nvPicPr>
        <p:blipFill>
          <a:blip r:embed="rId3"/>
          <a:stretch>
            <a:fillRect/>
          </a:stretch>
        </p:blipFill>
        <p:spPr>
          <a:xfrm>
            <a:off x="9091254" y="2812396"/>
            <a:ext cx="2131363" cy="3051725"/>
          </a:xfrm>
          <a:prstGeom prst="rect">
            <a:avLst/>
          </a:prstGeom>
          <a:ln>
            <a:solidFill>
              <a:schemeClr val="tx1"/>
            </a:solidFill>
          </a:ln>
        </p:spPr>
      </p:pic>
    </p:spTree>
    <p:extLst>
      <p:ext uri="{BB962C8B-B14F-4D97-AF65-F5344CB8AC3E}">
        <p14:creationId xmlns:p14="http://schemas.microsoft.com/office/powerpoint/2010/main" val="969106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FA2AC-C05F-354C-AFE9-1A43EB53CD02}"/>
              </a:ext>
            </a:extLst>
          </p:cNvPr>
          <p:cNvSpPr>
            <a:spLocks noGrp="1"/>
          </p:cNvSpPr>
          <p:nvPr>
            <p:ph idx="1"/>
          </p:nvPr>
        </p:nvSpPr>
        <p:spPr/>
        <p:txBody>
          <a:bodyPr>
            <a:normAutofit/>
          </a:bodyPr>
          <a:lstStyle/>
          <a:p>
            <a:pPr marL="0" indent="0">
              <a:buNone/>
            </a:pPr>
            <a:r>
              <a:rPr lang="en-US" sz="8000" b="1" dirty="0">
                <a:latin typeface="Arial" panose="020B0604020202020204" pitchFamily="34" charset="0"/>
                <a:cs typeface="Arial" panose="020B0604020202020204" pitchFamily="34" charset="0"/>
              </a:rPr>
              <a:t>Questions</a:t>
            </a:r>
            <a:endParaRPr lang="en-GB" sz="8000" b="1" dirty="0">
              <a:latin typeface="Arial" panose="020B0604020202020204" pitchFamily="34" charset="0"/>
              <a:cs typeface="Arial" panose="020B0604020202020204" pitchFamily="34" charset="0"/>
            </a:endParaRPr>
          </a:p>
        </p:txBody>
      </p:sp>
      <p:pic>
        <p:nvPicPr>
          <p:cNvPr id="5" name="Graphic 4" descr="Questions with solid fill">
            <a:extLst>
              <a:ext uri="{FF2B5EF4-FFF2-40B4-BE49-F238E27FC236}">
                <a16:creationId xmlns:a16="http://schemas.microsoft.com/office/drawing/2014/main" id="{D090C1AD-E869-9567-5FEC-CEBDF94900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2971800"/>
            <a:ext cx="2993136" cy="2993136"/>
          </a:xfrm>
          <a:prstGeom prst="rect">
            <a:avLst/>
          </a:prstGeom>
        </p:spPr>
      </p:pic>
    </p:spTree>
    <p:extLst>
      <p:ext uri="{BB962C8B-B14F-4D97-AF65-F5344CB8AC3E}">
        <p14:creationId xmlns:p14="http://schemas.microsoft.com/office/powerpoint/2010/main" val="137042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7596-BC01-36B7-25C6-F3AD34FB221E}"/>
              </a:ext>
            </a:extLst>
          </p:cNvPr>
          <p:cNvSpPr>
            <a:spLocks noGrp="1"/>
          </p:cNvSpPr>
          <p:nvPr>
            <p:ph type="title"/>
          </p:nvPr>
        </p:nvSpPr>
        <p:spPr>
          <a:xfrm>
            <a:off x="838200" y="337693"/>
            <a:ext cx="10515600" cy="1325563"/>
          </a:xfrm>
        </p:spPr>
        <p:txBody>
          <a:bodyPr/>
          <a:lstStyle/>
          <a:p>
            <a:r>
              <a:rPr lang="en-US" b="1" dirty="0">
                <a:latin typeface="Arial" panose="020B0604020202020204" pitchFamily="34" charset="0"/>
                <a:cs typeface="Arial" panose="020B0604020202020204" pitchFamily="34" charset="0"/>
              </a:rPr>
              <a:t>The Pharmacy First service</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0E092B0-85BA-01E8-70A5-18DE2A1BA535}"/>
              </a:ext>
            </a:extLst>
          </p:cNvPr>
          <p:cNvSpPr>
            <a:spLocks noGrp="1"/>
          </p:cNvSpPr>
          <p:nvPr>
            <p:ph idx="1"/>
          </p:nvPr>
        </p:nvSpPr>
        <p:spPr>
          <a:xfrm>
            <a:off x="838200" y="1825625"/>
            <a:ext cx="8817864" cy="4351338"/>
          </a:xfrm>
        </p:spPr>
        <p:txBody>
          <a:bodyPr/>
          <a:lstStyle/>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Community Pharmacy England submitted proposals for a Pharmacy First service to DHSC and NHSE in March 2022</a:t>
            </a:r>
            <a:r>
              <a:rPr lang="en-US" sz="2400" b="0" i="0" u="none" strike="noStrike"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a:t>
            </a:r>
            <a:endParaRPr lang="en-US" sz="3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This was followed up with a comms and lobbying campaign</a:t>
            </a:r>
            <a:r>
              <a:rPr lang="en-US" sz="2400" b="0" i="0" u="none" strike="noStrike"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a:t>
            </a:r>
            <a:endParaRPr lang="en-US" sz="3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On 9th May 2023, DHSC and NHSE published the Delivery plan for recovering access to primary care</a:t>
            </a:r>
            <a:r>
              <a:rPr lang="en-US" sz="2400" b="0" i="0" u="none" strike="noStrike"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a:t>
            </a:r>
            <a:endParaRPr lang="en-US" sz="3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This included a commitment to commission a Pharmacy First service, allowing the treatment of seven conditions</a:t>
            </a:r>
            <a:r>
              <a:rPr lang="en-US" sz="2400" b="0" i="0" u="none" strike="noStrike"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a:t>
            </a:r>
            <a:endParaRPr lang="en-US" sz="3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The service started on </a:t>
            </a:r>
            <a:r>
              <a:rPr lang="en-GB" sz="2400" b="1" i="0" u="none" strike="noStrike" dirty="0">
                <a:effectLst/>
                <a:latin typeface="Arial" panose="020B0604020202020204" pitchFamily="34" charset="0"/>
                <a:cs typeface="Arial" panose="020B0604020202020204" pitchFamily="34" charset="0"/>
              </a:rPr>
              <a:t>31st January 2024</a:t>
            </a:r>
            <a:endParaRPr lang="en-GB" sz="3600" b="0" i="0" dirty="0">
              <a:effectLst/>
              <a:latin typeface="Arial" panose="020B0604020202020204" pitchFamily="34" charset="0"/>
              <a:cs typeface="Arial" panose="020B0604020202020204" pitchFamily="34" charset="0"/>
            </a:endParaRPr>
          </a:p>
          <a:p>
            <a:endParaRPr lang="en-US" dirty="0"/>
          </a:p>
        </p:txBody>
      </p:sp>
      <p:pic>
        <p:nvPicPr>
          <p:cNvPr id="1026" name="Picture 2">
            <a:extLst>
              <a:ext uri="{FF2B5EF4-FFF2-40B4-BE49-F238E27FC236}">
                <a16:creationId xmlns:a16="http://schemas.microsoft.com/office/drawing/2014/main" id="{2DDA49C0-0F65-E876-6446-40C4A3191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187" y="1840738"/>
            <a:ext cx="2276475" cy="32099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6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CFB34-98E9-94A7-62EA-4FA412747818}"/>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Animation of the service</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C238D5-1BD2-FF44-F5B1-7949F8FC6FA8}"/>
              </a:ext>
            </a:extLst>
          </p:cNvPr>
          <p:cNvSpPr>
            <a:spLocks noGrp="1"/>
          </p:cNvSpPr>
          <p:nvPr>
            <p:ph idx="1"/>
          </p:nvPr>
        </p:nvSpPr>
        <p:spPr/>
        <p:txBody>
          <a:bodyPr/>
          <a:lstStyle/>
          <a:p>
            <a:r>
              <a:rPr lang="en-US" dirty="0">
                <a:highlight>
                  <a:srgbClr val="FFFF00"/>
                </a:highlight>
                <a:latin typeface="Arial" panose="020B0604020202020204" pitchFamily="34" charset="0"/>
                <a:cs typeface="Arial" panose="020B0604020202020204" pitchFamily="34" charset="0"/>
              </a:rPr>
              <a:t>[Delete this text before presenting – You can show the GP focused animation at meetings directly from the Community Pharmacy England website, but if you need access to a downloadable version, please email:</a:t>
            </a:r>
            <a:r>
              <a:rPr lang="en-GB" dirty="0">
                <a:highlight>
                  <a:srgbClr val="FFFF00"/>
                </a:highlight>
                <a:latin typeface="Arial" panose="020B0604020202020204" pitchFamily="34" charset="0"/>
                <a:cs typeface="Arial" panose="020B0604020202020204" pitchFamily="34" charset="0"/>
              </a:rPr>
              <a:t> </a:t>
            </a:r>
            <a:br>
              <a:rPr lang="en-GB" dirty="0">
                <a:highlight>
                  <a:srgbClr val="FFFF00"/>
                </a:highlight>
                <a:latin typeface="Arial" panose="020B0604020202020204" pitchFamily="34" charset="0"/>
                <a:cs typeface="Arial" panose="020B0604020202020204" pitchFamily="34" charset="0"/>
              </a:rPr>
            </a:br>
            <a:r>
              <a:rPr lang="en-GB" dirty="0">
                <a:highlight>
                  <a:srgbClr val="FFFF00"/>
                </a:highlight>
                <a:latin typeface="Arial" panose="020B0604020202020204" pitchFamily="34" charset="0"/>
                <a:cs typeface="Arial" panose="020B0604020202020204" pitchFamily="34" charset="0"/>
                <a:hlinkClick r:id="rId2"/>
              </a:rPr>
              <a:t>comms.team@cpe.org.uk</a:t>
            </a:r>
            <a:r>
              <a:rPr lang="en-GB" dirty="0">
                <a:highlight>
                  <a:srgbClr val="FFFF00"/>
                </a:highlight>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Watch the animation at </a:t>
            </a:r>
            <a:r>
              <a:rPr lang="en-GB" dirty="0">
                <a:latin typeface="Arial" panose="020B0604020202020204" pitchFamily="34" charset="0"/>
                <a:cs typeface="Arial" panose="020B0604020202020204" pitchFamily="34" charset="0"/>
                <a:hlinkClick r:id="rId3"/>
              </a:rPr>
              <a:t>https://cpe.org.uk/pharmacy-first-information-for-gps/</a:t>
            </a:r>
            <a:r>
              <a:rPr lang="en-GB" dirty="0">
                <a:latin typeface="Arial" panose="020B0604020202020204" pitchFamily="34" charset="0"/>
                <a:cs typeface="Arial" panose="020B0604020202020204" pitchFamily="34" charset="0"/>
              </a:rPr>
              <a:t> </a:t>
            </a:r>
            <a:endParaRPr lang="en-US"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63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73F0-7277-CBE7-DEC2-DC226538DD6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Pharmacy First service</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4AB6471-F7C8-C816-65C8-69A0A43A45CB}"/>
              </a:ext>
            </a:extLst>
          </p:cNvPr>
          <p:cNvSpPr>
            <a:spLocks noGrp="1"/>
          </p:cNvSpPr>
          <p:nvPr>
            <p:ph idx="1"/>
          </p:nvPr>
        </p:nvSpPr>
        <p:spPr>
          <a:xfrm>
            <a:off x="838200" y="1825625"/>
            <a:ext cx="10843260" cy="4351338"/>
          </a:xfrm>
        </p:spPr>
        <p:txBody>
          <a:bodyPr/>
          <a:lstStyle/>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Advanced service (therefore optional) that includes </a:t>
            </a:r>
            <a:r>
              <a:rPr lang="en-GB" sz="2400" b="1" i="0" u="none" strike="noStrike" dirty="0">
                <a:effectLst/>
                <a:latin typeface="Arial" panose="020B0604020202020204" pitchFamily="34" charset="0"/>
                <a:cs typeface="Arial" panose="020B0604020202020204" pitchFamily="34" charset="0"/>
              </a:rPr>
              <a:t>seven clinical pathways</a:t>
            </a:r>
            <a:r>
              <a:rPr lang="en-GB" sz="2400" b="0" i="0" u="none" strike="noStrike" dirty="0">
                <a:effectLst/>
                <a:latin typeface="Arial" panose="020B0604020202020204" pitchFamily="34" charset="0"/>
                <a:cs typeface="Arial" panose="020B0604020202020204" pitchFamily="34" charset="0"/>
              </a:rPr>
              <a:t> </a:t>
            </a:r>
            <a:r>
              <a:rPr lang="en-US" sz="24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Over 95% of pharmacies have signed up to provide the service</a:t>
            </a:r>
            <a:r>
              <a:rPr lang="en-US" sz="24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Builds on the previous Community Pharmacist Consultation Service (CPCS) </a:t>
            </a:r>
            <a:r>
              <a:rPr lang="en-US" sz="24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The service consists of </a:t>
            </a:r>
            <a:r>
              <a:rPr lang="en-GB" sz="2400" b="1" i="0" u="none" strike="noStrike" dirty="0">
                <a:effectLst/>
                <a:latin typeface="Arial" panose="020B0604020202020204" pitchFamily="34" charset="0"/>
                <a:cs typeface="Arial" panose="020B0604020202020204" pitchFamily="34" charset="0"/>
              </a:rPr>
              <a:t>three elements</a:t>
            </a:r>
            <a:r>
              <a:rPr lang="en-GB" sz="2400" b="0" i="0" u="none" strike="noStrike" dirty="0">
                <a:effectLst/>
                <a:latin typeface="Arial" panose="020B0604020202020204" pitchFamily="34" charset="0"/>
                <a:cs typeface="Arial" panose="020B0604020202020204" pitchFamily="34" charset="0"/>
              </a:rPr>
              <a:t>:</a:t>
            </a:r>
            <a:endParaRPr lang="en-US" sz="2400" b="0" i="0" dirty="0">
              <a:effectLst/>
              <a:latin typeface="Arial" panose="020B0604020202020204" pitchFamily="34" charset="0"/>
              <a:cs typeface="Arial" panose="020B0604020202020204" pitchFamily="34" charset="0"/>
            </a:endParaRPr>
          </a:p>
          <a:p>
            <a:endParaRPr lang="en-GB" dirty="0"/>
          </a:p>
        </p:txBody>
      </p:sp>
      <p:sp>
        <p:nvSpPr>
          <p:cNvPr id="4" name="Rectangle 3">
            <a:extLst>
              <a:ext uri="{FF2B5EF4-FFF2-40B4-BE49-F238E27FC236}">
                <a16:creationId xmlns:a16="http://schemas.microsoft.com/office/drawing/2014/main" id="{911A904D-28FE-C845-11D3-EC2E1DD54930}"/>
              </a:ext>
            </a:extLst>
          </p:cNvPr>
          <p:cNvSpPr/>
          <p:nvPr/>
        </p:nvSpPr>
        <p:spPr>
          <a:xfrm>
            <a:off x="2165457" y="4046164"/>
            <a:ext cx="2281584" cy="18917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5" name="Rectangle 4">
            <a:extLst>
              <a:ext uri="{FF2B5EF4-FFF2-40B4-BE49-F238E27FC236}">
                <a16:creationId xmlns:a16="http://schemas.microsoft.com/office/drawing/2014/main" id="{3AF0BC96-293C-A7A7-106B-E167A70B65FC}"/>
              </a:ext>
            </a:extLst>
          </p:cNvPr>
          <p:cNvSpPr/>
          <p:nvPr/>
        </p:nvSpPr>
        <p:spPr>
          <a:xfrm>
            <a:off x="4966643" y="4046164"/>
            <a:ext cx="2270149" cy="18917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6" name="TextBox 4">
            <a:extLst>
              <a:ext uri="{FF2B5EF4-FFF2-40B4-BE49-F238E27FC236}">
                <a16:creationId xmlns:a16="http://schemas.microsoft.com/office/drawing/2014/main" id="{AAA7AAC4-32DF-5D1E-4A07-00230750823D}"/>
              </a:ext>
            </a:extLst>
          </p:cNvPr>
          <p:cNvSpPr txBox="1"/>
          <p:nvPr/>
        </p:nvSpPr>
        <p:spPr>
          <a:xfrm>
            <a:off x="5119234" y="4077566"/>
            <a:ext cx="2117558" cy="16004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dirty="0">
                <a:ln>
                  <a:noFill/>
                </a:ln>
                <a:effectLst/>
                <a:uLnTx/>
                <a:uFillTx/>
                <a:latin typeface="Arial" panose="020B0604020202020204" pitchFamily="34" charset="0"/>
                <a:cs typeface="Arial" panose="020B0604020202020204" pitchFamily="34" charset="0"/>
              </a:rPr>
              <a:t>Urgent supply of repeat meds and appliances</a:t>
            </a:r>
          </a:p>
          <a:p>
            <a:r>
              <a:rPr lang="en-US" sz="800" dirty="0">
                <a:latin typeface="Arial" panose="020B0604020202020204" pitchFamily="34" charset="0"/>
                <a:cs typeface="Arial" panose="020B0604020202020204" pitchFamily="34" charset="0"/>
              </a:rPr>
              <a:t> </a:t>
            </a:r>
          </a:p>
          <a:p>
            <a:r>
              <a:rPr kumimoji="0" 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Previously part of CPCS but GP practices cannot refer for this element</a:t>
            </a:r>
          </a:p>
        </p:txBody>
      </p:sp>
      <p:sp>
        <p:nvSpPr>
          <p:cNvPr id="7" name="Rectangle 6">
            <a:extLst>
              <a:ext uri="{FF2B5EF4-FFF2-40B4-BE49-F238E27FC236}">
                <a16:creationId xmlns:a16="http://schemas.microsoft.com/office/drawing/2014/main" id="{B9425CFB-EC00-741A-31F7-BDA7F68F572A}"/>
              </a:ext>
            </a:extLst>
          </p:cNvPr>
          <p:cNvSpPr/>
          <p:nvPr/>
        </p:nvSpPr>
        <p:spPr>
          <a:xfrm>
            <a:off x="7756394" y="4022175"/>
            <a:ext cx="2270149" cy="193899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Box 6">
            <a:extLst>
              <a:ext uri="{FF2B5EF4-FFF2-40B4-BE49-F238E27FC236}">
                <a16:creationId xmlns:a16="http://schemas.microsoft.com/office/drawing/2014/main" id="{221ACE21-8D60-CBC3-DD5F-3287F76CD611}"/>
              </a:ext>
            </a:extLst>
          </p:cNvPr>
          <p:cNvSpPr txBox="1"/>
          <p:nvPr/>
        </p:nvSpPr>
        <p:spPr>
          <a:xfrm>
            <a:off x="2241751" y="4082957"/>
            <a:ext cx="2270149" cy="21544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dirty="0">
                <a:ln>
                  <a:noFill/>
                </a:ln>
                <a:effectLst/>
                <a:uLnTx/>
                <a:uFillTx/>
                <a:latin typeface="Arial" panose="020B0604020202020204" pitchFamily="34" charset="0"/>
                <a:cs typeface="Arial" panose="020B0604020202020204" pitchFamily="34" charset="0"/>
              </a:rPr>
              <a:t>Electronic referrals for minor illness consultations with a pharmacist</a:t>
            </a:r>
            <a:endParaRPr lang="en-US" sz="1600" b="1" dirty="0">
              <a:latin typeface="Arial" panose="020B0604020202020204" pitchFamily="34" charset="0"/>
              <a:cs typeface="Arial" panose="020B0604020202020204" pitchFamily="34" charset="0"/>
            </a:endParaRPr>
          </a:p>
          <a:p>
            <a:endParaRPr kumimoji="0" lang="en-US" sz="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Previously part of CPCS, GP practices can refer to this element</a:t>
            </a:r>
          </a:p>
          <a:p>
            <a:endParaRPr lang="en-US" sz="1000" dirty="0">
              <a:solidFill>
                <a:schemeClr val="bg1"/>
              </a:solidFill>
              <a:latin typeface="DM Sans" pitchFamily="2" charset="77"/>
            </a:endParaRPr>
          </a:p>
          <a:p>
            <a:r>
              <a:rPr lang="en-US" sz="1000" b="1" dirty="0">
                <a:solidFill>
                  <a:schemeClr val="bg1"/>
                </a:solidFill>
                <a:latin typeface="DM Sans" pitchFamily="2" charset="77"/>
              </a:rPr>
              <a:t> </a:t>
            </a:r>
            <a:endParaRPr kumimoji="0" lang="en-US" b="0" u="none" strike="noStrike" kern="1200" cap="none" spc="0" normalizeH="0" baseline="0" noProof="0" dirty="0">
              <a:ln>
                <a:noFill/>
              </a:ln>
              <a:solidFill>
                <a:schemeClr val="bg1"/>
              </a:solidFill>
              <a:effectLst/>
              <a:uLnTx/>
              <a:uFillTx/>
              <a:latin typeface="DM Sans" pitchFamily="2" charset="77"/>
              <a:ea typeface="+mn-ea"/>
              <a:cs typeface="+mn-cs"/>
            </a:endParaRPr>
          </a:p>
        </p:txBody>
      </p:sp>
      <p:sp>
        <p:nvSpPr>
          <p:cNvPr id="9" name="TextBox 2">
            <a:extLst>
              <a:ext uri="{FF2B5EF4-FFF2-40B4-BE49-F238E27FC236}">
                <a16:creationId xmlns:a16="http://schemas.microsoft.com/office/drawing/2014/main" id="{29EDA891-3F49-8AE4-CD51-852CB61D304D}"/>
              </a:ext>
            </a:extLst>
          </p:cNvPr>
          <p:cNvSpPr txBox="1"/>
          <p:nvPr/>
        </p:nvSpPr>
        <p:spPr>
          <a:xfrm>
            <a:off x="7860496" y="4046164"/>
            <a:ext cx="2117558" cy="20774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dirty="0">
                <a:ln>
                  <a:noFill/>
                </a:ln>
                <a:effectLst/>
                <a:uLnTx/>
                <a:uFillTx/>
                <a:latin typeface="Arial" panose="020B0604020202020204" pitchFamily="34" charset="0"/>
                <a:cs typeface="Arial" panose="020B0604020202020204" pitchFamily="34" charset="0"/>
              </a:rPr>
              <a:t>Clinical pathway consultations</a:t>
            </a: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500" dirty="0">
                <a:latin typeface="Arial" panose="020B0604020202020204" pitchFamily="34" charset="0"/>
                <a:cs typeface="Arial" panose="020B0604020202020204" pitchFamily="34" charset="0"/>
              </a:rPr>
              <a:t> </a:t>
            </a:r>
          </a:p>
          <a:p>
            <a:r>
              <a:rPr kumimoji="0" 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New element, GP practices can electronically refer to this element</a:t>
            </a:r>
          </a:p>
          <a:p>
            <a:r>
              <a:rPr lang="en-US" sz="1000" dirty="0">
                <a:solidFill>
                  <a:schemeClr val="bg1"/>
                </a:solidFill>
                <a:latin typeface="DM Sans" pitchFamily="2" charset="77"/>
              </a:rPr>
              <a:t> </a:t>
            </a:r>
          </a:p>
          <a:p>
            <a:r>
              <a:rPr lang="en-US" sz="1000" b="1" dirty="0">
                <a:solidFill>
                  <a:schemeClr val="bg1"/>
                </a:solidFill>
                <a:latin typeface="DM Sans" pitchFamily="2" charset="77"/>
              </a:rPr>
              <a:t> </a:t>
            </a:r>
            <a:endParaRPr kumimoji="0" lang="en-US" b="0" u="none" strike="noStrike" kern="1200" cap="none" spc="0" normalizeH="0" baseline="0" noProof="0" dirty="0">
              <a:ln>
                <a:noFill/>
              </a:ln>
              <a:solidFill>
                <a:schemeClr val="bg1"/>
              </a:solidFill>
              <a:effectLst/>
              <a:uLnTx/>
              <a:uFillTx/>
              <a:latin typeface="DM Sans" pitchFamily="2" charset="77"/>
              <a:ea typeface="+mn-ea"/>
              <a:cs typeface="+mn-cs"/>
            </a:endParaRPr>
          </a:p>
        </p:txBody>
      </p:sp>
    </p:spTree>
    <p:extLst>
      <p:ext uri="{BB962C8B-B14F-4D97-AF65-F5344CB8AC3E}">
        <p14:creationId xmlns:p14="http://schemas.microsoft.com/office/powerpoint/2010/main" val="247743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 name="Straight Arrow Connector 156">
            <a:extLst>
              <a:ext uri="{FF2B5EF4-FFF2-40B4-BE49-F238E27FC236}">
                <a16:creationId xmlns:a16="http://schemas.microsoft.com/office/drawing/2014/main" id="{A5758D85-6F60-30D5-4CB5-3F2F2CCD3F55}"/>
              </a:ext>
            </a:extLst>
          </p:cNvPr>
          <p:cNvCxnSpPr>
            <a:cxnSpLocks/>
          </p:cNvCxnSpPr>
          <p:nvPr/>
        </p:nvCxnSpPr>
        <p:spPr>
          <a:xfrm flipV="1">
            <a:off x="7903406" y="5832343"/>
            <a:ext cx="4199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4223B11-59B2-4ADB-0622-5DD6109F9163}"/>
              </a:ext>
            </a:extLst>
          </p:cNvPr>
          <p:cNvCxnSpPr>
            <a:cxnSpLocks/>
          </p:cNvCxnSpPr>
          <p:nvPr/>
        </p:nvCxnSpPr>
        <p:spPr>
          <a:xfrm>
            <a:off x="7484147" y="5324548"/>
            <a:ext cx="0" cy="250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F706319C-469A-9CE0-F31B-09E8EA6DBAD3}"/>
              </a:ext>
            </a:extLst>
          </p:cNvPr>
          <p:cNvCxnSpPr>
            <a:cxnSpLocks/>
          </p:cNvCxnSpPr>
          <p:nvPr/>
        </p:nvCxnSpPr>
        <p:spPr>
          <a:xfrm>
            <a:off x="6442527" y="5324548"/>
            <a:ext cx="0" cy="250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B32C122F-B5F7-CE55-2CB8-72B423207680}"/>
              </a:ext>
            </a:extLst>
          </p:cNvPr>
          <p:cNvPicPr>
            <a:picLocks noChangeAspect="1"/>
          </p:cNvPicPr>
          <p:nvPr/>
        </p:nvPicPr>
        <p:blipFill>
          <a:blip r:embed="rId2"/>
          <a:stretch>
            <a:fillRect/>
          </a:stretch>
        </p:blipFill>
        <p:spPr>
          <a:xfrm>
            <a:off x="4224999" y="1757412"/>
            <a:ext cx="438950" cy="12193"/>
          </a:xfrm>
          <a:prstGeom prst="rect">
            <a:avLst/>
          </a:prstGeom>
          <a:noFill/>
        </p:spPr>
      </p:pic>
      <p:sp>
        <p:nvSpPr>
          <p:cNvPr id="3" name="Content Placeholder 2">
            <a:extLst>
              <a:ext uri="{FF2B5EF4-FFF2-40B4-BE49-F238E27FC236}">
                <a16:creationId xmlns:a16="http://schemas.microsoft.com/office/drawing/2014/main" id="{D4BFD292-CF0F-502C-82D5-9F37F9F5A74D}"/>
              </a:ext>
            </a:extLst>
          </p:cNvPr>
          <p:cNvSpPr>
            <a:spLocks noGrp="1"/>
          </p:cNvSpPr>
          <p:nvPr>
            <p:ph sz="half" idx="1"/>
          </p:nvPr>
        </p:nvSpPr>
        <p:spPr>
          <a:xfrm>
            <a:off x="222110" y="2539254"/>
            <a:ext cx="2081268" cy="2364213"/>
          </a:xfrm>
        </p:spPr>
        <p:txBody>
          <a:bodyPr>
            <a:normAutofit/>
          </a:bodyPr>
          <a:lstStyle/>
          <a:p>
            <a:pPr marL="0" indent="0">
              <a:buNone/>
            </a:pPr>
            <a:r>
              <a:rPr lang="en-US" sz="2000" b="1" dirty="0">
                <a:latin typeface="Arial" panose="020B0604020202020204" pitchFamily="34" charset="0"/>
                <a:cs typeface="Arial" panose="020B0604020202020204" pitchFamily="34" charset="0"/>
              </a:rPr>
              <a:t>Reminder: </a:t>
            </a:r>
            <a:r>
              <a:rPr lang="en-US" sz="2000" dirty="0">
                <a:latin typeface="Arial" panose="020B0604020202020204" pitchFamily="34" charset="0"/>
                <a:cs typeface="Arial" panose="020B0604020202020204" pitchFamily="34" charset="0"/>
              </a:rPr>
              <a:t>Referrals for minor illness consultations – how the referral process works </a:t>
            </a:r>
            <a:endParaRPr lang="en-GB"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E6FB3C7-3359-6BCF-AD0C-FD5122F3652C}"/>
              </a:ext>
            </a:extLst>
          </p:cNvPr>
          <p:cNvPicPr>
            <a:picLocks noChangeAspect="1"/>
          </p:cNvPicPr>
          <p:nvPr/>
        </p:nvPicPr>
        <p:blipFill>
          <a:blip r:embed="rId2"/>
          <a:stretch>
            <a:fillRect/>
          </a:stretch>
        </p:blipFill>
        <p:spPr>
          <a:xfrm>
            <a:off x="3748287" y="1755627"/>
            <a:ext cx="438950" cy="12193"/>
          </a:xfrm>
          <a:prstGeom prst="rect">
            <a:avLst/>
          </a:prstGeom>
        </p:spPr>
      </p:pic>
      <p:cxnSp>
        <p:nvCxnSpPr>
          <p:cNvPr id="39" name="Straight Arrow Connector 38">
            <a:extLst>
              <a:ext uri="{FF2B5EF4-FFF2-40B4-BE49-F238E27FC236}">
                <a16:creationId xmlns:a16="http://schemas.microsoft.com/office/drawing/2014/main" id="{C82EDCF7-E8A5-91FC-561E-922EF4681534}"/>
              </a:ext>
            </a:extLst>
          </p:cNvPr>
          <p:cNvCxnSpPr>
            <a:cxnSpLocks/>
          </p:cNvCxnSpPr>
          <p:nvPr/>
        </p:nvCxnSpPr>
        <p:spPr>
          <a:xfrm flipV="1">
            <a:off x="3794363" y="432075"/>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8F52AF-4385-9AFF-A78C-2EAFF92B1A7A}"/>
              </a:ext>
            </a:extLst>
          </p:cNvPr>
          <p:cNvCxnSpPr>
            <a:cxnSpLocks/>
          </p:cNvCxnSpPr>
          <p:nvPr/>
        </p:nvCxnSpPr>
        <p:spPr>
          <a:xfrm>
            <a:off x="6074555" y="659948"/>
            <a:ext cx="2402" cy="1566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9F0D7CFE-D63D-38CB-0691-37CEEE44675A}"/>
              </a:ext>
            </a:extLst>
          </p:cNvPr>
          <p:cNvPicPr>
            <a:picLocks noChangeAspect="1"/>
          </p:cNvPicPr>
          <p:nvPr/>
        </p:nvPicPr>
        <p:blipFill>
          <a:blip r:embed="rId2"/>
          <a:stretch>
            <a:fillRect/>
          </a:stretch>
        </p:blipFill>
        <p:spPr>
          <a:xfrm>
            <a:off x="3723957" y="1777323"/>
            <a:ext cx="438950" cy="12193"/>
          </a:xfrm>
          <a:prstGeom prst="rect">
            <a:avLst/>
          </a:prstGeom>
        </p:spPr>
      </p:pic>
      <p:cxnSp>
        <p:nvCxnSpPr>
          <p:cNvPr id="48" name="Straight Arrow Connector 47">
            <a:extLst>
              <a:ext uri="{FF2B5EF4-FFF2-40B4-BE49-F238E27FC236}">
                <a16:creationId xmlns:a16="http://schemas.microsoft.com/office/drawing/2014/main" id="{B139FA8B-C19A-887D-6C21-8FC2E094476C}"/>
              </a:ext>
            </a:extLst>
          </p:cNvPr>
          <p:cNvCxnSpPr>
            <a:cxnSpLocks/>
          </p:cNvCxnSpPr>
          <p:nvPr/>
        </p:nvCxnSpPr>
        <p:spPr>
          <a:xfrm flipV="1">
            <a:off x="3770033" y="453771"/>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7599CC51-B081-7D16-5CA9-69580966B8FD}"/>
              </a:ext>
            </a:extLst>
          </p:cNvPr>
          <p:cNvPicPr>
            <a:picLocks noChangeAspect="1"/>
          </p:cNvPicPr>
          <p:nvPr/>
        </p:nvPicPr>
        <p:blipFill>
          <a:blip r:embed="rId2"/>
          <a:stretch>
            <a:fillRect/>
          </a:stretch>
        </p:blipFill>
        <p:spPr>
          <a:xfrm>
            <a:off x="3692999" y="1785059"/>
            <a:ext cx="438950" cy="12193"/>
          </a:xfrm>
          <a:prstGeom prst="rect">
            <a:avLst/>
          </a:prstGeom>
        </p:spPr>
      </p:pic>
      <p:cxnSp>
        <p:nvCxnSpPr>
          <p:cNvPr id="70" name="Straight Arrow Connector 69">
            <a:extLst>
              <a:ext uri="{FF2B5EF4-FFF2-40B4-BE49-F238E27FC236}">
                <a16:creationId xmlns:a16="http://schemas.microsoft.com/office/drawing/2014/main" id="{F39B0DAF-FB84-D0BA-1562-D54F894BCC86}"/>
              </a:ext>
            </a:extLst>
          </p:cNvPr>
          <p:cNvCxnSpPr>
            <a:cxnSpLocks/>
          </p:cNvCxnSpPr>
          <p:nvPr/>
        </p:nvCxnSpPr>
        <p:spPr>
          <a:xfrm flipV="1">
            <a:off x="3739075" y="461507"/>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C82FCAFD-31C5-DB29-6CB9-F875D4C0CF2D}"/>
              </a:ext>
            </a:extLst>
          </p:cNvPr>
          <p:cNvPicPr>
            <a:picLocks noChangeAspect="1"/>
          </p:cNvPicPr>
          <p:nvPr/>
        </p:nvPicPr>
        <p:blipFill>
          <a:blip r:embed="rId2"/>
          <a:stretch>
            <a:fillRect/>
          </a:stretch>
        </p:blipFill>
        <p:spPr>
          <a:xfrm>
            <a:off x="7308578" y="1755626"/>
            <a:ext cx="438950" cy="12193"/>
          </a:xfrm>
          <a:prstGeom prst="rect">
            <a:avLst/>
          </a:prstGeom>
          <a:noFill/>
        </p:spPr>
      </p:pic>
      <p:cxnSp>
        <p:nvCxnSpPr>
          <p:cNvPr id="87" name="Straight Connector 86">
            <a:extLst>
              <a:ext uri="{FF2B5EF4-FFF2-40B4-BE49-F238E27FC236}">
                <a16:creationId xmlns:a16="http://schemas.microsoft.com/office/drawing/2014/main" id="{92D4C043-2046-E72A-5193-8ACDEBBB62E0}"/>
              </a:ext>
            </a:extLst>
          </p:cNvPr>
          <p:cNvCxnSpPr>
            <a:cxnSpLocks/>
          </p:cNvCxnSpPr>
          <p:nvPr/>
        </p:nvCxnSpPr>
        <p:spPr>
          <a:xfrm flipH="1">
            <a:off x="6113557" y="2848405"/>
            <a:ext cx="3188" cy="160570"/>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1450559-A050-CD6C-6A1C-CF594B6B657E}"/>
              </a:ext>
            </a:extLst>
          </p:cNvPr>
          <p:cNvSpPr/>
          <p:nvPr/>
        </p:nvSpPr>
        <p:spPr>
          <a:xfrm>
            <a:off x="1950098" y="228927"/>
            <a:ext cx="2546945" cy="4557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Patient calls or attends their GP practice with a minor illness</a:t>
            </a:r>
            <a:endParaRPr lang="en-GB" sz="1100" b="1" dirty="0">
              <a:solidFill>
                <a:schemeClr val="tx1"/>
              </a:solidFill>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E5FEEEA3-ACB6-8E39-F8D4-0C31DDD0804E}"/>
              </a:ext>
            </a:extLst>
          </p:cNvPr>
          <p:cNvSpPr/>
          <p:nvPr/>
        </p:nvSpPr>
        <p:spPr>
          <a:xfrm>
            <a:off x="4800723" y="128285"/>
            <a:ext cx="2600784" cy="5615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Arial" panose="020B0604020202020204" pitchFamily="34" charset="0"/>
                <a:cs typeface="Arial" panose="020B0604020202020204" pitchFamily="34" charset="0"/>
              </a:rPr>
              <a:t>Patient triaged and electronically referred to a nominated community pharmacy</a:t>
            </a:r>
          </a:p>
        </p:txBody>
      </p:sp>
      <p:sp>
        <p:nvSpPr>
          <p:cNvPr id="92" name="Rectangle 91">
            <a:extLst>
              <a:ext uri="{FF2B5EF4-FFF2-40B4-BE49-F238E27FC236}">
                <a16:creationId xmlns:a16="http://schemas.microsoft.com/office/drawing/2014/main" id="{8258560A-E353-47FD-85D4-291C3AECCC36}"/>
              </a:ext>
            </a:extLst>
          </p:cNvPr>
          <p:cNvSpPr/>
          <p:nvPr/>
        </p:nvSpPr>
        <p:spPr>
          <a:xfrm>
            <a:off x="4157278" y="829249"/>
            <a:ext cx="4314420" cy="43774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Message sent to community pharmacy electronically</a:t>
            </a:r>
          </a:p>
          <a:p>
            <a:pPr algn="ctr"/>
            <a:r>
              <a:rPr lang="en-GB" sz="1000" dirty="0">
                <a:solidFill>
                  <a:schemeClr val="tx1"/>
                </a:solidFill>
                <a:latin typeface="Arial" panose="020B0604020202020204" pitchFamily="34" charset="0"/>
                <a:cs typeface="Arial" panose="020B0604020202020204" pitchFamily="34" charset="0"/>
              </a:rPr>
              <a:t>Either by integrated IT system / standalone IT form / via NHSmail</a:t>
            </a:r>
          </a:p>
        </p:txBody>
      </p:sp>
      <p:cxnSp>
        <p:nvCxnSpPr>
          <p:cNvPr id="93" name="Straight Arrow Connector 92">
            <a:extLst>
              <a:ext uri="{FF2B5EF4-FFF2-40B4-BE49-F238E27FC236}">
                <a16:creationId xmlns:a16="http://schemas.microsoft.com/office/drawing/2014/main" id="{8410ABF4-0D7E-8F68-3AEE-240B17F1283F}"/>
              </a:ext>
            </a:extLst>
          </p:cNvPr>
          <p:cNvCxnSpPr>
            <a:cxnSpLocks/>
            <a:stCxn id="90" idx="3"/>
          </p:cNvCxnSpPr>
          <p:nvPr/>
        </p:nvCxnSpPr>
        <p:spPr>
          <a:xfrm>
            <a:off x="4497043" y="456815"/>
            <a:ext cx="293452" cy="4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89DFB52D-1B66-E8CE-BE0B-DCAC40F01CAA}"/>
              </a:ext>
            </a:extLst>
          </p:cNvPr>
          <p:cNvSpPr/>
          <p:nvPr/>
        </p:nvSpPr>
        <p:spPr>
          <a:xfrm>
            <a:off x="1322521" y="1358412"/>
            <a:ext cx="2959929" cy="8599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Pharmacy hasn’t received a referral</a:t>
            </a:r>
          </a:p>
          <a:p>
            <a:pPr algn="ctr"/>
            <a:r>
              <a:rPr lang="en-GB" sz="1000" dirty="0">
                <a:solidFill>
                  <a:schemeClr val="tx1"/>
                </a:solidFill>
                <a:latin typeface="Arial" panose="020B0604020202020204" pitchFamily="34" charset="0"/>
                <a:cs typeface="Arial" panose="020B0604020202020204" pitchFamily="34" charset="0"/>
              </a:rPr>
              <a:t>Pharmacy checks IT system and NHSmail then contacts GP practice (or other authorised healthcare provider)</a:t>
            </a:r>
          </a:p>
        </p:txBody>
      </p:sp>
      <p:sp>
        <p:nvSpPr>
          <p:cNvPr id="102" name="Rectangle 101">
            <a:extLst>
              <a:ext uri="{FF2B5EF4-FFF2-40B4-BE49-F238E27FC236}">
                <a16:creationId xmlns:a16="http://schemas.microsoft.com/office/drawing/2014/main" id="{449FBDE2-F7CA-A2A1-516E-8E6E59F1FEFB}"/>
              </a:ext>
            </a:extLst>
          </p:cNvPr>
          <p:cNvSpPr/>
          <p:nvPr/>
        </p:nvSpPr>
        <p:spPr>
          <a:xfrm>
            <a:off x="4603934" y="1423650"/>
            <a:ext cx="2699378" cy="6305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Patient telephones the pharmacy or attends in person</a:t>
            </a:r>
          </a:p>
        </p:txBody>
      </p:sp>
      <p:sp>
        <p:nvSpPr>
          <p:cNvPr id="103" name="Rectangle 102">
            <a:extLst>
              <a:ext uri="{FF2B5EF4-FFF2-40B4-BE49-F238E27FC236}">
                <a16:creationId xmlns:a16="http://schemas.microsoft.com/office/drawing/2014/main" id="{2C98F72E-5440-9E98-0C8C-F89A99929AEC}"/>
              </a:ext>
            </a:extLst>
          </p:cNvPr>
          <p:cNvSpPr/>
          <p:nvPr/>
        </p:nvSpPr>
        <p:spPr>
          <a:xfrm>
            <a:off x="7709525" y="1347340"/>
            <a:ext cx="2959929" cy="8599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Patient doesn’t contact the pharmacy</a:t>
            </a:r>
          </a:p>
          <a:p>
            <a:pPr algn="ctr"/>
            <a:r>
              <a:rPr lang="en-GB" sz="1000" dirty="0">
                <a:solidFill>
                  <a:schemeClr val="tx1"/>
                </a:solidFill>
                <a:latin typeface="Arial" panose="020B0604020202020204" pitchFamily="34" charset="0"/>
                <a:cs typeface="Arial" panose="020B0604020202020204" pitchFamily="34" charset="0"/>
              </a:rPr>
              <a:t>Pharmacy attempts to contact patient using details provided in the referral</a:t>
            </a:r>
          </a:p>
        </p:txBody>
      </p:sp>
      <p:cxnSp>
        <p:nvCxnSpPr>
          <p:cNvPr id="105" name="Straight Arrow Connector 104">
            <a:extLst>
              <a:ext uri="{FF2B5EF4-FFF2-40B4-BE49-F238E27FC236}">
                <a16:creationId xmlns:a16="http://schemas.microsoft.com/office/drawing/2014/main" id="{4B769D22-371D-0542-5F52-BC2FB2C87B22}"/>
              </a:ext>
            </a:extLst>
          </p:cNvPr>
          <p:cNvCxnSpPr>
            <a:cxnSpLocks/>
          </p:cNvCxnSpPr>
          <p:nvPr/>
        </p:nvCxnSpPr>
        <p:spPr>
          <a:xfrm>
            <a:off x="6075953" y="1265354"/>
            <a:ext cx="2402" cy="1566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AF50E14F-4C2E-F3A0-4CD4-3B5ED5CD86FC}"/>
              </a:ext>
            </a:extLst>
          </p:cNvPr>
          <p:cNvSpPr/>
          <p:nvPr/>
        </p:nvSpPr>
        <p:spPr>
          <a:xfrm>
            <a:off x="3297768" y="2330805"/>
            <a:ext cx="5559165" cy="5506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Pharmacist consults with patient</a:t>
            </a:r>
          </a:p>
          <a:p>
            <a:pPr algn="ctr"/>
            <a:r>
              <a:rPr lang="en-GB" sz="1000" dirty="0">
                <a:solidFill>
                  <a:schemeClr val="tx1"/>
                </a:solidFill>
                <a:latin typeface="Arial" panose="020B0604020202020204" pitchFamily="34" charset="0"/>
                <a:cs typeface="Arial" panose="020B0604020202020204" pitchFamily="34" charset="0"/>
              </a:rPr>
              <a:t>Checks NICE CKS and gives appropriate advice around self care and prevention</a:t>
            </a:r>
          </a:p>
        </p:txBody>
      </p:sp>
      <p:cxnSp>
        <p:nvCxnSpPr>
          <p:cNvPr id="110" name="Straight Arrow Connector 109">
            <a:extLst>
              <a:ext uri="{FF2B5EF4-FFF2-40B4-BE49-F238E27FC236}">
                <a16:creationId xmlns:a16="http://schemas.microsoft.com/office/drawing/2014/main" id="{96D291CB-480C-6EC0-C8C0-645EC837865F}"/>
              </a:ext>
            </a:extLst>
          </p:cNvPr>
          <p:cNvCxnSpPr>
            <a:cxnSpLocks/>
          </p:cNvCxnSpPr>
          <p:nvPr/>
        </p:nvCxnSpPr>
        <p:spPr>
          <a:xfrm flipH="1">
            <a:off x="6071364" y="2067562"/>
            <a:ext cx="3191" cy="253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FFB674C0-4556-C12A-C39F-140A54A18A23}"/>
              </a:ext>
            </a:extLst>
          </p:cNvPr>
          <p:cNvSpPr/>
          <p:nvPr/>
        </p:nvSpPr>
        <p:spPr>
          <a:xfrm>
            <a:off x="2465170" y="3282959"/>
            <a:ext cx="1460380" cy="9991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Patient does not require medicine, self care advice is sufficient</a:t>
            </a:r>
            <a:endParaRPr lang="en-GB" sz="1000" dirty="0">
              <a:solidFill>
                <a:schemeClr val="tx1"/>
              </a:solidFill>
              <a:latin typeface="Arial" panose="020B0604020202020204" pitchFamily="34" charset="0"/>
              <a:cs typeface="Arial" panose="020B0604020202020204" pitchFamily="34" charset="0"/>
            </a:endParaRPr>
          </a:p>
        </p:txBody>
      </p:sp>
      <p:sp>
        <p:nvSpPr>
          <p:cNvPr id="112" name="Rectangle 111">
            <a:extLst>
              <a:ext uri="{FF2B5EF4-FFF2-40B4-BE49-F238E27FC236}">
                <a16:creationId xmlns:a16="http://schemas.microsoft.com/office/drawing/2014/main" id="{5428EC70-8BC8-74EC-1064-18E43927CDDD}"/>
              </a:ext>
            </a:extLst>
          </p:cNvPr>
          <p:cNvSpPr/>
          <p:nvPr/>
        </p:nvSpPr>
        <p:spPr>
          <a:xfrm>
            <a:off x="4299336" y="3277388"/>
            <a:ext cx="1460380" cy="9991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Patient requires referral to locally commissioned service</a:t>
            </a:r>
            <a:endParaRPr lang="en-GB" sz="1000" dirty="0">
              <a:solidFill>
                <a:schemeClr val="tx1"/>
              </a:solidFill>
              <a:latin typeface="Arial" panose="020B0604020202020204" pitchFamily="34" charset="0"/>
              <a:cs typeface="Arial" panose="020B0604020202020204" pitchFamily="34" charset="0"/>
            </a:endParaRPr>
          </a:p>
        </p:txBody>
      </p:sp>
      <p:sp>
        <p:nvSpPr>
          <p:cNvPr id="113" name="Rectangle 112">
            <a:extLst>
              <a:ext uri="{FF2B5EF4-FFF2-40B4-BE49-F238E27FC236}">
                <a16:creationId xmlns:a16="http://schemas.microsoft.com/office/drawing/2014/main" id="{1C35907A-541C-810C-AB1D-FEBE8A2022FF}"/>
              </a:ext>
            </a:extLst>
          </p:cNvPr>
          <p:cNvSpPr/>
          <p:nvPr/>
        </p:nvSpPr>
        <p:spPr>
          <a:xfrm>
            <a:off x="6254291" y="3272764"/>
            <a:ext cx="1460380" cy="9991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Patient requires OTC/PGD medicines and self care advice</a:t>
            </a:r>
            <a:endParaRPr lang="en-GB" sz="1000" dirty="0">
              <a:solidFill>
                <a:schemeClr val="tx1"/>
              </a:solidFill>
              <a:latin typeface="Arial" panose="020B0604020202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DE87DC36-1FF1-ED4E-B4BD-C64DD789DF5D}"/>
              </a:ext>
            </a:extLst>
          </p:cNvPr>
          <p:cNvSpPr/>
          <p:nvPr/>
        </p:nvSpPr>
        <p:spPr>
          <a:xfrm>
            <a:off x="5887659" y="4700629"/>
            <a:ext cx="1007346" cy="7146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Arial" panose="020B0604020202020204" pitchFamily="34" charset="0"/>
                <a:cs typeface="Arial" panose="020B0604020202020204" pitchFamily="34" charset="0"/>
              </a:rPr>
              <a:t>Product is supplied from local PGD service</a:t>
            </a:r>
            <a:endParaRPr lang="en-GB" sz="1000" dirty="0">
              <a:solidFill>
                <a:schemeClr val="tx1"/>
              </a:solidFill>
              <a:latin typeface="Arial" panose="020B0604020202020204" pitchFamily="34" charset="0"/>
              <a:cs typeface="Arial" panose="020B0604020202020204" pitchFamily="34" charset="0"/>
            </a:endParaRPr>
          </a:p>
        </p:txBody>
      </p:sp>
      <p:sp>
        <p:nvSpPr>
          <p:cNvPr id="115" name="Rectangle 114">
            <a:extLst>
              <a:ext uri="{FF2B5EF4-FFF2-40B4-BE49-F238E27FC236}">
                <a16:creationId xmlns:a16="http://schemas.microsoft.com/office/drawing/2014/main" id="{FA40DC2F-16C3-B51A-38B9-248BE5156FA1}"/>
              </a:ext>
            </a:extLst>
          </p:cNvPr>
          <p:cNvSpPr/>
          <p:nvPr/>
        </p:nvSpPr>
        <p:spPr>
          <a:xfrm>
            <a:off x="7021014" y="4697584"/>
            <a:ext cx="1108574" cy="7192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Patient can purchase an OTC product</a:t>
            </a:r>
            <a:endParaRPr lang="en-GB" sz="1000" dirty="0">
              <a:solidFill>
                <a:schemeClr val="tx1"/>
              </a:solidFill>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CC2BFCCB-A668-4B75-2DA1-A45F3D12B9B6}"/>
              </a:ext>
            </a:extLst>
          </p:cNvPr>
          <p:cNvSpPr/>
          <p:nvPr/>
        </p:nvSpPr>
        <p:spPr>
          <a:xfrm>
            <a:off x="2374495" y="5584724"/>
            <a:ext cx="5559165" cy="5506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Pharmacist completes the NHS IT system consultation</a:t>
            </a:r>
          </a:p>
          <a:p>
            <a:pPr algn="ctr"/>
            <a:r>
              <a:rPr lang="en-GB" sz="1000" dirty="0">
                <a:solidFill>
                  <a:schemeClr val="tx1"/>
                </a:solidFill>
                <a:latin typeface="Arial" panose="020B0604020202020204" pitchFamily="34" charset="0"/>
                <a:cs typeface="Arial" panose="020B0604020202020204" pitchFamily="34" charset="0"/>
              </a:rPr>
              <a:t>Supplies relevant information leaflets and advises “If symptoms do not improve or become worse, then either come back to see me or seek advice from your GP”.</a:t>
            </a:r>
          </a:p>
        </p:txBody>
      </p:sp>
      <p:sp>
        <p:nvSpPr>
          <p:cNvPr id="117" name="Rectangle 116">
            <a:extLst>
              <a:ext uri="{FF2B5EF4-FFF2-40B4-BE49-F238E27FC236}">
                <a16:creationId xmlns:a16="http://schemas.microsoft.com/office/drawing/2014/main" id="{55454DF8-CD7C-69C5-5160-0A5B508728FC}"/>
              </a:ext>
            </a:extLst>
          </p:cNvPr>
          <p:cNvSpPr/>
          <p:nvPr/>
        </p:nvSpPr>
        <p:spPr>
          <a:xfrm>
            <a:off x="10118865" y="2709200"/>
            <a:ext cx="1733473" cy="194149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ESCALATION PATHWAY</a:t>
            </a:r>
          </a:p>
          <a:p>
            <a:pPr marL="171450" indent="-171450" algn="ct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Pharmacist calls NHS 111 (or out of hours provider)</a:t>
            </a:r>
          </a:p>
          <a:p>
            <a:pPr marL="171450" indent="-171450" algn="ct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Support patient to make appointment with GP practice</a:t>
            </a:r>
          </a:p>
          <a:p>
            <a:pPr marL="171450" indent="-171450" algn="ct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Call 999 if urgent </a:t>
            </a:r>
          </a:p>
        </p:txBody>
      </p:sp>
      <p:sp>
        <p:nvSpPr>
          <p:cNvPr id="118" name="Rectangle 117">
            <a:extLst>
              <a:ext uri="{FF2B5EF4-FFF2-40B4-BE49-F238E27FC236}">
                <a16:creationId xmlns:a16="http://schemas.microsoft.com/office/drawing/2014/main" id="{CCD08417-392C-A8F8-EDA4-F154D683F7ED}"/>
              </a:ext>
            </a:extLst>
          </p:cNvPr>
          <p:cNvSpPr/>
          <p:nvPr/>
        </p:nvSpPr>
        <p:spPr>
          <a:xfrm>
            <a:off x="8323398" y="5279339"/>
            <a:ext cx="1427590" cy="91460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Post event message to GP practice via IT system or NHSmail</a:t>
            </a:r>
          </a:p>
        </p:txBody>
      </p:sp>
      <p:sp>
        <p:nvSpPr>
          <p:cNvPr id="119" name="Rectangle 118">
            <a:extLst>
              <a:ext uri="{FF2B5EF4-FFF2-40B4-BE49-F238E27FC236}">
                <a16:creationId xmlns:a16="http://schemas.microsoft.com/office/drawing/2014/main" id="{E72D5923-EC93-41AB-2CE0-EC76159EDE92}"/>
              </a:ext>
            </a:extLst>
          </p:cNvPr>
          <p:cNvSpPr/>
          <p:nvPr/>
        </p:nvSpPr>
        <p:spPr>
          <a:xfrm>
            <a:off x="8050693" y="3272334"/>
            <a:ext cx="1499880" cy="99385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Patient requires higher acute care - escalate</a:t>
            </a:r>
            <a:endParaRPr lang="en-GB" sz="1000" dirty="0">
              <a:solidFill>
                <a:schemeClr val="tx1"/>
              </a:solidFill>
              <a:latin typeface="Arial" panose="020B0604020202020204" pitchFamily="34" charset="0"/>
              <a:cs typeface="Arial" panose="020B0604020202020204" pitchFamily="34" charset="0"/>
            </a:endParaRPr>
          </a:p>
        </p:txBody>
      </p:sp>
      <p:cxnSp>
        <p:nvCxnSpPr>
          <p:cNvPr id="124" name="Straight Connector 123">
            <a:extLst>
              <a:ext uri="{FF2B5EF4-FFF2-40B4-BE49-F238E27FC236}">
                <a16:creationId xmlns:a16="http://schemas.microsoft.com/office/drawing/2014/main" id="{B5FCA571-1164-F560-0D66-35048D44184C}"/>
              </a:ext>
            </a:extLst>
          </p:cNvPr>
          <p:cNvCxnSpPr/>
          <p:nvPr/>
        </p:nvCxnSpPr>
        <p:spPr>
          <a:xfrm>
            <a:off x="3297768" y="3008975"/>
            <a:ext cx="5559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3FDAFFD1-B6E3-EDF4-AECF-9DCF8D16FEEC}"/>
              </a:ext>
            </a:extLst>
          </p:cNvPr>
          <p:cNvCxnSpPr>
            <a:cxnSpLocks/>
          </p:cNvCxnSpPr>
          <p:nvPr/>
        </p:nvCxnSpPr>
        <p:spPr>
          <a:xfrm flipH="1">
            <a:off x="3296003" y="3004718"/>
            <a:ext cx="3191" cy="253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1A17A63-9F59-62CC-9D9D-4E56C5D3BF2C}"/>
              </a:ext>
            </a:extLst>
          </p:cNvPr>
          <p:cNvCxnSpPr>
            <a:cxnSpLocks/>
          </p:cNvCxnSpPr>
          <p:nvPr/>
        </p:nvCxnSpPr>
        <p:spPr>
          <a:xfrm flipH="1">
            <a:off x="5040915" y="3008528"/>
            <a:ext cx="3191" cy="253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6C98D375-479E-6014-0A18-ACEE18DFF795}"/>
              </a:ext>
            </a:extLst>
          </p:cNvPr>
          <p:cNvCxnSpPr>
            <a:cxnSpLocks/>
          </p:cNvCxnSpPr>
          <p:nvPr/>
        </p:nvCxnSpPr>
        <p:spPr>
          <a:xfrm flipH="1">
            <a:off x="6979309" y="3008401"/>
            <a:ext cx="3191" cy="253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BF67E45-38DA-43DC-A4F2-A1A65BE0F036}"/>
              </a:ext>
            </a:extLst>
          </p:cNvPr>
          <p:cNvCxnSpPr>
            <a:cxnSpLocks/>
          </p:cNvCxnSpPr>
          <p:nvPr/>
        </p:nvCxnSpPr>
        <p:spPr>
          <a:xfrm flipH="1">
            <a:off x="8852562" y="3004718"/>
            <a:ext cx="3191" cy="253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C4A8649-4454-7C4D-A945-021AFBFA9319}"/>
              </a:ext>
            </a:extLst>
          </p:cNvPr>
          <p:cNvCxnSpPr>
            <a:cxnSpLocks/>
          </p:cNvCxnSpPr>
          <p:nvPr/>
        </p:nvCxnSpPr>
        <p:spPr>
          <a:xfrm flipV="1">
            <a:off x="9546047" y="3807545"/>
            <a:ext cx="5682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9D1D341A-5441-BAB3-929D-2ACC5B7B92A7}"/>
              </a:ext>
            </a:extLst>
          </p:cNvPr>
          <p:cNvCxnSpPr>
            <a:cxnSpLocks/>
          </p:cNvCxnSpPr>
          <p:nvPr/>
        </p:nvCxnSpPr>
        <p:spPr>
          <a:xfrm>
            <a:off x="6441200" y="4448577"/>
            <a:ext cx="0" cy="250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9A34B36-89AE-0211-7E0A-9D49AC356897}"/>
              </a:ext>
            </a:extLst>
          </p:cNvPr>
          <p:cNvCxnSpPr>
            <a:cxnSpLocks/>
          </p:cNvCxnSpPr>
          <p:nvPr/>
        </p:nvCxnSpPr>
        <p:spPr>
          <a:xfrm>
            <a:off x="7479208" y="4443492"/>
            <a:ext cx="0" cy="250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3BC25C4-F7CC-3E0F-7019-BA6680252F91}"/>
              </a:ext>
            </a:extLst>
          </p:cNvPr>
          <p:cNvCxnSpPr>
            <a:cxnSpLocks/>
          </p:cNvCxnSpPr>
          <p:nvPr/>
        </p:nvCxnSpPr>
        <p:spPr>
          <a:xfrm flipH="1">
            <a:off x="6953855" y="4275933"/>
            <a:ext cx="3188" cy="160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1575DCA-DA42-E4ED-C44A-7D573B8338C8}"/>
              </a:ext>
            </a:extLst>
          </p:cNvPr>
          <p:cNvCxnSpPr>
            <a:cxnSpLocks/>
          </p:cNvCxnSpPr>
          <p:nvPr/>
        </p:nvCxnSpPr>
        <p:spPr>
          <a:xfrm flipV="1">
            <a:off x="6437650" y="4446786"/>
            <a:ext cx="1040463" cy="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1C89B409-6ED3-F143-8AC2-0D2D2AE3D997}"/>
              </a:ext>
            </a:extLst>
          </p:cNvPr>
          <p:cNvCxnSpPr>
            <a:cxnSpLocks/>
          </p:cNvCxnSpPr>
          <p:nvPr/>
        </p:nvCxnSpPr>
        <p:spPr>
          <a:xfrm>
            <a:off x="5029714" y="4282087"/>
            <a:ext cx="0" cy="12929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77452C5B-5661-3FF2-E921-0E15E3677FCA}"/>
              </a:ext>
            </a:extLst>
          </p:cNvPr>
          <p:cNvCxnSpPr>
            <a:cxnSpLocks/>
          </p:cNvCxnSpPr>
          <p:nvPr/>
        </p:nvCxnSpPr>
        <p:spPr>
          <a:xfrm>
            <a:off x="3305608" y="4291365"/>
            <a:ext cx="0" cy="12929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53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F8-1AED-1BD1-A028-7BF98384EACE}"/>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What has this meant for CPCS?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56873D-0B2A-2A4B-BD94-B353E6E11657}"/>
              </a:ext>
            </a:extLst>
          </p:cNvPr>
          <p:cNvSpPr>
            <a:spLocks noGrp="1"/>
          </p:cNvSpPr>
          <p:nvPr>
            <p:ph sz="half" idx="1"/>
          </p:nvPr>
        </p:nvSpPr>
        <p:spPr>
          <a:xfrm>
            <a:off x="936978" y="1825625"/>
            <a:ext cx="10337826" cy="4667250"/>
          </a:xfrm>
        </p:spPr>
        <p:txBody>
          <a:bodyPr>
            <a:normAutofit fontScale="92500" lnSpcReduction="10000"/>
          </a:bodyPr>
          <a:lstStyle/>
          <a:p>
            <a:r>
              <a:rPr lang="en-US" dirty="0">
                <a:latin typeface="Arial" panose="020B0604020202020204" pitchFamily="34" charset="0"/>
                <a:cs typeface="Arial" panose="020B0604020202020204" pitchFamily="34" charset="0"/>
              </a:rPr>
              <a:t>CPCS ended on 30th January 2024 and the </a:t>
            </a:r>
            <a:r>
              <a:rPr kumimoji="0" lang="en-US" b="0" u="none" strike="noStrike" kern="1200" cap="none" spc="0" normalizeH="0" baseline="0" noProof="0" dirty="0">
                <a:ln>
                  <a:noFill/>
                </a:ln>
                <a:effectLst/>
                <a:uLnTx/>
                <a:uFillTx/>
                <a:latin typeface="Arial" panose="020B0604020202020204" pitchFamily="34" charset="0"/>
                <a:cs typeface="Arial" panose="020B0604020202020204" pitchFamily="34" charset="0"/>
              </a:rPr>
              <a:t>Urgent supply of repeat meds and Referrals for minor illness consultations with a pharmacist elements of CPCS became part of the Pharmacy First service fro</a:t>
            </a:r>
            <a:r>
              <a:rPr lang="en-US" dirty="0">
                <a:latin typeface="Arial" panose="020B0604020202020204" pitchFamily="34" charset="0"/>
                <a:cs typeface="Arial" panose="020B0604020202020204" pitchFamily="34" charset="0"/>
              </a:rPr>
              <a:t>m 31st January 2024</a:t>
            </a:r>
            <a:endParaRPr kumimoji="0" lang="en-US"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1">
              <a:buFont typeface="DM Sans" pitchFamily="2" charset="0"/>
              <a:buChar char="–"/>
            </a:pPr>
            <a:r>
              <a:rPr lang="en-US" dirty="0">
                <a:latin typeface="Arial" panose="020B0604020202020204" pitchFamily="34" charset="0"/>
                <a:cs typeface="Arial" panose="020B0604020202020204" pitchFamily="34" charset="0"/>
              </a:rPr>
              <a:t>General practices </a:t>
            </a:r>
            <a:r>
              <a:rPr lang="en-US" b="1" dirty="0">
                <a:latin typeface="Arial" panose="020B0604020202020204" pitchFamily="34" charset="0"/>
                <a:cs typeface="Arial" panose="020B0604020202020204" pitchFamily="34" charset="0"/>
              </a:rPr>
              <a:t>can still electronically refer patients </a:t>
            </a:r>
            <a:r>
              <a:rPr lang="en-US" dirty="0">
                <a:latin typeface="Arial" panose="020B0604020202020204" pitchFamily="34" charset="0"/>
                <a:cs typeface="Arial" panose="020B0604020202020204" pitchFamily="34" charset="0"/>
              </a:rPr>
              <a:t>for </a:t>
            </a:r>
            <a:r>
              <a:rPr kumimoji="0" lang="en-US" b="0" u="none" strike="noStrike" kern="1200" cap="none" spc="0" normalizeH="0" baseline="0" noProof="0" dirty="0">
                <a:ln>
                  <a:noFill/>
                </a:ln>
                <a:effectLst/>
                <a:uLnTx/>
                <a:uFillTx/>
                <a:latin typeface="Arial" panose="020B0604020202020204" pitchFamily="34" charset="0"/>
                <a:cs typeface="Arial" panose="020B0604020202020204" pitchFamily="34" charset="0"/>
              </a:rPr>
              <a:t>Referrals for minor illness consultations with a pharmacist, not the Urgent supply of repeat meds element (as was the case with CPCS) – </a:t>
            </a: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referrals must be sent via a secure digital route; verbal/telephone referrals are not allowed</a:t>
            </a:r>
          </a:p>
          <a:p>
            <a:pPr lvl="1">
              <a:buFont typeface="DM Sans" pitchFamily="2" charset="0"/>
              <a:buChar char="–"/>
            </a:pPr>
            <a:r>
              <a:rPr lang="en-US" dirty="0">
                <a:latin typeface="Arial" panose="020B0604020202020204" pitchFamily="34" charset="0"/>
                <a:cs typeface="Arial" panose="020B0604020202020204" pitchFamily="34" charset="0"/>
              </a:rPr>
              <a:t>Patients will not be able to walk-in to a pharmacy and access these parts of the service (self-refer); needs to be an electronic referral from an authorised organisation</a:t>
            </a:r>
          </a:p>
          <a:p>
            <a:pPr lvl="1">
              <a:buFont typeface="DM Sans" pitchFamily="2" charset="0"/>
              <a:buChar char="–"/>
            </a:pPr>
            <a:r>
              <a:rPr kumimoji="0" lang="en-US" b="0" u="none" strike="noStrike" kern="1200" cap="none" spc="0" normalizeH="0" baseline="0" noProof="0" dirty="0">
                <a:ln>
                  <a:noFill/>
                </a:ln>
                <a:effectLst/>
                <a:uLnTx/>
                <a:uFillTx/>
                <a:latin typeface="Arial" panose="020B0604020202020204" pitchFamily="34" charset="0"/>
                <a:cs typeface="Arial" panose="020B0604020202020204" pitchFamily="34" charset="0"/>
              </a:rPr>
              <a:t>Therefore, </a:t>
            </a: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general practice will still need to make electronic referrals</a:t>
            </a:r>
            <a:r>
              <a:rPr kumimoji="0" lang="en-US" b="0" u="none" strike="noStrike" kern="1200" cap="none" spc="0" normalizeH="0" baseline="0" noProof="0" dirty="0">
                <a:ln>
                  <a:noFill/>
                </a:ln>
                <a:effectLst/>
                <a:uLnTx/>
                <a:uFillTx/>
                <a:latin typeface="Arial" panose="020B0604020202020204" pitchFamily="34" charset="0"/>
                <a:cs typeface="Arial" panose="020B0604020202020204" pitchFamily="34" charset="0"/>
              </a:rPr>
              <a:t> for patients who present at their practice but are then referred to the pharmacy for a Minor illness consultation with a pharmacist</a:t>
            </a:r>
          </a:p>
          <a:p>
            <a:pPr lvl="1"/>
            <a:endParaRPr lang="en-US" dirty="0">
              <a:latin typeface="DM Sans" pitchFamily="2" charset="77"/>
            </a:endParaRPr>
          </a:p>
          <a:p>
            <a:endParaRPr lang="en-GB" dirty="0"/>
          </a:p>
        </p:txBody>
      </p:sp>
    </p:spTree>
    <p:extLst>
      <p:ext uri="{BB962C8B-B14F-4D97-AF65-F5344CB8AC3E}">
        <p14:creationId xmlns:p14="http://schemas.microsoft.com/office/powerpoint/2010/main" val="405775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0172E-A23A-5C5A-7A02-96804062A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9602F-AB48-5C91-F2F4-22A53EE5C9B9}"/>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Why formal referrals are required  </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B97DDAF-1C4E-EBDA-F471-C04D4B130238}"/>
              </a:ext>
            </a:extLst>
          </p:cNvPr>
          <p:cNvSpPr>
            <a:spLocks noGrp="1"/>
          </p:cNvSpPr>
          <p:nvPr>
            <p:ph sz="half" idx="1"/>
          </p:nvPr>
        </p:nvSpPr>
        <p:spPr>
          <a:xfrm>
            <a:off x="936978" y="1736842"/>
            <a:ext cx="10275519" cy="4869698"/>
          </a:xfrm>
        </p:spPr>
        <p:txBody>
          <a:bodyPr vert="horz" lIns="91440" tIns="45720" rIns="91440" bIns="45720" rtlCol="0" anchor="t">
            <a:normAutofit fontScale="92500"/>
          </a:bodyPr>
          <a:lstStyle/>
          <a:p>
            <a:pPr algn="l" rtl="0" fontAlgn="base"/>
            <a:r>
              <a:rPr lang="en-US" b="1" i="0" u="none" strike="noStrike" dirty="0">
                <a:effectLst/>
                <a:latin typeface="Arial" panose="020B0604020202020204" pitchFamily="34" charset="0"/>
                <a:cs typeface="Arial" panose="020B0604020202020204" pitchFamily="34" charset="0"/>
              </a:rPr>
              <a:t>Ensures patient has a private discussion with the pharmacist </a:t>
            </a:r>
          </a:p>
          <a:p>
            <a:pPr lvl="1" fontAlgn="base"/>
            <a:r>
              <a:rPr lang="en-US" b="0" i="0" u="none" strike="noStrike" dirty="0">
                <a:effectLst/>
                <a:latin typeface="Arial" panose="020B0604020202020204" pitchFamily="34" charset="0"/>
                <a:cs typeface="Arial" panose="020B0604020202020204" pitchFamily="34" charset="0"/>
              </a:rPr>
              <a:t>If signposted, the patient may be seen by another member of the team in the pharmacy and treated under the Self-care Essential service</a:t>
            </a:r>
            <a:r>
              <a:rPr lang="en-US"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b="1" i="0" u="none" strike="noStrike" dirty="0">
                <a:effectLst/>
                <a:latin typeface="Arial" panose="020B0604020202020204" pitchFamily="34" charset="0"/>
                <a:cs typeface="Arial" panose="020B0604020202020204" pitchFamily="34" charset="0"/>
              </a:rPr>
              <a:t>Reassures patients that their concern has been taken seriously and the pharmacist will be expecting the patient</a:t>
            </a:r>
            <a:r>
              <a:rPr lang="en-US" b="0" i="0" dirty="0">
                <a:effectLst/>
                <a:latin typeface="Arial" panose="020B0604020202020204" pitchFamily="34" charset="0"/>
                <a:cs typeface="Arial" panose="020B0604020202020204" pitchFamily="34" charset="0"/>
              </a:rPr>
              <a:t>​</a:t>
            </a:r>
          </a:p>
          <a:p>
            <a:pPr lvl="1" fontAlgn="base">
              <a:buFont typeface="Arial" panose="020B0604020202020204" pitchFamily="34" charset="0"/>
              <a:buChar char="•"/>
            </a:pPr>
            <a:r>
              <a:rPr lang="en-US" b="0" i="0" u="none" strike="noStrike" dirty="0">
                <a:effectLst/>
                <a:latin typeface="Arial" panose="020B0604020202020204" pitchFamily="34" charset="0"/>
                <a:cs typeface="Arial" panose="020B0604020202020204" pitchFamily="34" charset="0"/>
              </a:rPr>
              <a:t>If signposted, the patient may feel they are being ‘fobbed off’ and be unsatisfied with the service provided by the GP practice </a:t>
            </a:r>
            <a:r>
              <a:rPr lang="en-US" b="0" i="0" dirty="0">
                <a:effectLst/>
                <a:latin typeface="Arial" panose="020B0604020202020204" pitchFamily="34" charset="0"/>
                <a:cs typeface="Arial" panose="020B0604020202020204" pitchFamily="34" charset="0"/>
              </a:rPr>
              <a:t>​and the pharmacy as they won’t be expecting the patient</a:t>
            </a:r>
          </a:p>
          <a:p>
            <a:pPr algn="l" rtl="0" fontAlgn="base">
              <a:buFont typeface="Arial" panose="020B0604020202020204" pitchFamily="34" charset="0"/>
              <a:buChar char="•"/>
            </a:pPr>
            <a:r>
              <a:rPr lang="en-US" b="1" i="0" u="none" strike="noStrike" dirty="0">
                <a:effectLst/>
                <a:latin typeface="Arial" panose="020B0604020202020204" pitchFamily="34" charset="0"/>
                <a:cs typeface="Arial" panose="020B0604020202020204" pitchFamily="34" charset="0"/>
              </a:rPr>
              <a:t>Patient will be sent to a pharmacy providing the service</a:t>
            </a:r>
            <a:r>
              <a:rPr lang="en-US" b="0" i="0" dirty="0">
                <a:effectLst/>
                <a:latin typeface="Arial" panose="020B0604020202020204" pitchFamily="34" charset="0"/>
                <a:cs typeface="Arial" panose="020B0604020202020204" pitchFamily="34" charset="0"/>
              </a:rPr>
              <a:t>​</a:t>
            </a:r>
          </a:p>
          <a:p>
            <a:pPr lvl="1" fontAlgn="base">
              <a:buFont typeface="Arial" panose="020B0604020202020204" pitchFamily="34" charset="0"/>
              <a:buChar char="•"/>
            </a:pPr>
            <a:r>
              <a:rPr lang="en-US" b="0" i="0" u="none" strike="noStrike" dirty="0">
                <a:effectLst/>
                <a:latin typeface="Arial" panose="020B0604020202020204" pitchFamily="34" charset="0"/>
                <a:cs typeface="Arial" panose="020B0604020202020204" pitchFamily="34" charset="0"/>
              </a:rPr>
              <a:t>If</a:t>
            </a:r>
            <a:r>
              <a:rPr lang="en-US" sz="2000" b="0" i="0" u="none" strike="noStrike" dirty="0">
                <a:effectLst/>
                <a:latin typeface="Arial" panose="020B0604020202020204" pitchFamily="34" charset="0"/>
                <a:cs typeface="Arial" panose="020B0604020202020204" pitchFamily="34" charset="0"/>
              </a:rPr>
              <a:t> </a:t>
            </a:r>
            <a:r>
              <a:rPr lang="en-US" b="0" i="0" u="none" strike="noStrike" dirty="0">
                <a:effectLst/>
                <a:latin typeface="Arial" panose="020B0604020202020204" pitchFamily="34" charset="0"/>
                <a:cs typeface="Arial" panose="020B0604020202020204" pitchFamily="34" charset="0"/>
              </a:rPr>
              <a:t>signposted, patients may have to figure out themselves who is providing the service (the referral route should provide a more joined-up patient journey)</a:t>
            </a:r>
            <a:r>
              <a:rPr lang="en-US" b="0" i="0" dirty="0">
                <a:effectLst/>
                <a:latin typeface="Arial" panose="020B0604020202020204" pitchFamily="34" charset="0"/>
                <a:cs typeface="Arial" panose="020B0604020202020204" pitchFamily="34" charset="0"/>
              </a:rPr>
              <a:t>​</a:t>
            </a:r>
          </a:p>
          <a:p>
            <a:endParaRPr lang="en-US" dirty="0"/>
          </a:p>
          <a:p>
            <a:pPr marL="457200" lvl="1" indent="0">
              <a:buNone/>
            </a:pPr>
            <a:endParaRPr lang="en-GB" dirty="0"/>
          </a:p>
        </p:txBody>
      </p:sp>
    </p:spTree>
    <p:extLst>
      <p:ext uri="{BB962C8B-B14F-4D97-AF65-F5344CB8AC3E}">
        <p14:creationId xmlns:p14="http://schemas.microsoft.com/office/powerpoint/2010/main" val="2562633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8753c5-2901-411e-a100-706a3d27800e">
      <Terms xmlns="http://schemas.microsoft.com/office/infopath/2007/PartnerControls"/>
    </lcf76f155ced4ddcb4097134ff3c332f>
    <TaxCatchAll xmlns="1c7d3551-5694-4f12-b35a-d9a7a462ea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41035E9C3D2F409AF07E8835ED420A" ma:contentTypeVersion="" ma:contentTypeDescription="Create a new document." ma:contentTypeScope="" ma:versionID="4ea0703e9f96e7952bbf901575249dda">
  <xsd:schema xmlns:xsd="http://www.w3.org/2001/XMLSchema" xmlns:xs="http://www.w3.org/2001/XMLSchema" xmlns:p="http://schemas.microsoft.com/office/2006/metadata/properties" xmlns:ns2="1c7d3551-5694-4f12-b35a-d9a7a462ea4b" xmlns:ns3="e18753c5-2901-411e-a100-706a3d27800e" targetNamespace="http://schemas.microsoft.com/office/2006/metadata/properties" ma:root="true" ma:fieldsID="21158d971037e81ce5dae2add9782b3d" ns2:_="" ns3:_="">
    <xsd:import namespace="1c7d3551-5694-4f12-b35a-d9a7a462ea4b"/>
    <xsd:import namespace="e18753c5-2901-411e-a100-706a3d2780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7C31C42A-C94B-4E04-94AD-A54574F82F3B}" ma:internalName="TaxCatchAll" ma:showField="CatchAllData" ma:web="{041c6c0f-6dd7-469f-ad14-49b8b580d9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753c5-2901-411e-a100-706a3d2780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b3fcf-ce55-45eb-a651-8211b79e8a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874065-A7E5-4F1F-9348-DF74DA9907FB}">
  <ds:schemaRef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1c7d3551-5694-4f12-b35a-d9a7a462ea4b"/>
    <ds:schemaRef ds:uri="http://schemas.microsoft.com/office/2006/documentManagement/types"/>
    <ds:schemaRef ds:uri="http://purl.org/dc/terms/"/>
    <ds:schemaRef ds:uri="e18753c5-2901-411e-a100-706a3d27800e"/>
    <ds:schemaRef ds:uri="http://schemas.microsoft.com/office/2006/metadata/properties"/>
  </ds:schemaRefs>
</ds:datastoreItem>
</file>

<file path=customXml/itemProps2.xml><?xml version="1.0" encoding="utf-8"?>
<ds:datastoreItem xmlns:ds="http://schemas.openxmlformats.org/officeDocument/2006/customXml" ds:itemID="{EC84065C-3092-402B-A55C-3E26B63E360A}">
  <ds:schemaRefs>
    <ds:schemaRef ds:uri="http://schemas.microsoft.com/sharepoint/v3/contenttype/forms"/>
  </ds:schemaRefs>
</ds:datastoreItem>
</file>

<file path=customXml/itemProps3.xml><?xml version="1.0" encoding="utf-8"?>
<ds:datastoreItem xmlns:ds="http://schemas.openxmlformats.org/officeDocument/2006/customXml" ds:itemID="{5E7CB79B-23F4-4C9A-855D-EB6D501D32DF}">
  <ds:schemaRefs>
    <ds:schemaRef ds:uri="1c7d3551-5694-4f12-b35a-d9a7a462ea4b"/>
    <ds:schemaRef ds:uri="e18753c5-2901-411e-a100-706a3d2780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2349</Words>
  <Application>Microsoft Office PowerPoint</Application>
  <PresentationFormat>Widescreen</PresentationFormat>
  <Paragraphs>230</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Aptos</vt:lpstr>
      <vt:lpstr>Aptos Display</vt:lpstr>
      <vt:lpstr>Arial</vt:lpstr>
      <vt:lpstr>DM Sans</vt:lpstr>
      <vt:lpstr>Office Theme</vt:lpstr>
      <vt:lpstr>Read and delete this slide</vt:lpstr>
      <vt:lpstr>The Pharmacy First Service</vt:lpstr>
      <vt:lpstr>Presentation overview</vt:lpstr>
      <vt:lpstr>The Pharmacy First service</vt:lpstr>
      <vt:lpstr>Animation of the service</vt:lpstr>
      <vt:lpstr>The Pharmacy First service</vt:lpstr>
      <vt:lpstr>PowerPoint Presentation</vt:lpstr>
      <vt:lpstr>What has this meant for CPCS?</vt:lpstr>
      <vt:lpstr>Why formal referrals are required  </vt:lpstr>
      <vt:lpstr>Why formal referrals are required  </vt:lpstr>
      <vt:lpstr>Why formal referrals are required  </vt:lpstr>
      <vt:lpstr>  Clinical pathway consultations (new element)</vt:lpstr>
      <vt:lpstr>What are the seven conditions?</vt:lpstr>
      <vt:lpstr>Clinical pathways consultations</vt:lpstr>
      <vt:lpstr>Clinical pathways consultations</vt:lpstr>
      <vt:lpstr>High-level service overview [option 1]</vt:lpstr>
      <vt:lpstr>High-level service overview [option 2]</vt:lpstr>
      <vt:lpstr>The service requirements</vt:lpstr>
      <vt:lpstr>The clinical pathways and PGDs</vt:lpstr>
      <vt:lpstr>Clinical pathway consultations</vt:lpstr>
      <vt:lpstr>Development of clinical pathways</vt:lpstr>
      <vt:lpstr>Monitoring and surveillance</vt:lpstr>
      <vt:lpstr>PowerPoint Presentation</vt:lpstr>
      <vt:lpstr>PowerPoint Presentation</vt:lpstr>
      <vt:lpstr>PowerPoint Presentation</vt:lpstr>
      <vt:lpstr>Notifications and referrals to general practice</vt:lpstr>
      <vt:lpstr>Notifications</vt:lpstr>
      <vt:lpstr>Referrals</vt:lpstr>
      <vt:lpstr>Learning and development for pharmacists</vt:lpstr>
      <vt:lpstr>Learning and development</vt:lpstr>
      <vt:lpstr>Summary</vt:lpstr>
      <vt:lpstr>Expansion of other community pharmacy services</vt:lpstr>
      <vt:lpstr>Expansion of other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Pharmacy First Service</dc:title>
  <dc:creator>Rosie Taylor</dc:creator>
  <cp:lastModifiedBy>Rosie Taylor</cp:lastModifiedBy>
  <cp:revision>1</cp:revision>
  <dcterms:created xsi:type="dcterms:W3CDTF">2024-05-14T09:39:51Z</dcterms:created>
  <dcterms:modified xsi:type="dcterms:W3CDTF">2024-05-21T18:38:38Z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0x0101006841035E9C3D2F409AF07E8835ED420A</vt:lpwstr>
  </property>
  <property fmtid="{D5CDD505-2E9C-101B-9397-08002B2CF9AE}" pid="3" name="MediaServiceImageTags">
    <vt:lpwstr/>
  </property>
</Properties>
</file>